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0" r:id="rId3"/>
    <p:sldId id="258" r:id="rId4"/>
    <p:sldId id="259" r:id="rId5"/>
    <p:sldId id="260" r:id="rId6"/>
    <p:sldId id="262" r:id="rId7"/>
    <p:sldId id="261" r:id="rId8"/>
    <p:sldId id="263" r:id="rId9"/>
    <p:sldId id="264" r:id="rId10"/>
    <p:sldId id="265" r:id="rId11"/>
    <p:sldId id="266" r:id="rId12"/>
    <p:sldId id="267" r:id="rId13"/>
    <p:sldId id="268"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84AE8-8E56-40E4-AAB2-828D63A9AA7C}" type="datetimeFigureOut">
              <a:rPr lang="zh-CN" altLang="en-US" smtClean="0"/>
              <a:t>2014/9/25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D3FC9-D660-4AA2-A1F7-55479AB178DA}" type="slidenum">
              <a:rPr lang="zh-CN" altLang="en-US" smtClean="0"/>
              <a:t>‹#›</a:t>
            </a:fld>
            <a:endParaRPr lang="zh-CN" altLang="en-US"/>
          </a:p>
        </p:txBody>
      </p:sp>
    </p:spTree>
    <p:extLst>
      <p:ext uri="{BB962C8B-B14F-4D97-AF65-F5344CB8AC3E}">
        <p14:creationId xmlns:p14="http://schemas.microsoft.com/office/powerpoint/2010/main" val="338767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C2AFE5-22E6-470D-9D3C-0CD86CF260EC}" type="slidenum">
              <a:rPr lang="zh-CN" altLang="en-US" smtClean="0"/>
              <a:t>‹#›</a:t>
            </a:fld>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1930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1584237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2599683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2101274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2432380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360736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2801948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889795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480012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68292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EC8AF5-7490-4F5A-82B9-A872A4FEEF29}" type="datetimeFigureOut">
              <a:rPr lang="zh-CN" altLang="en-US" smtClean="0"/>
              <a:t>2014/9/25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C2AFE5-22E6-470D-9D3C-0CD86CF260EC}" type="slidenum">
              <a:rPr lang="zh-CN" altLang="en-US" smtClean="0"/>
              <a:t>‹#›</a:t>
            </a:fld>
            <a:endParaRPr lang="zh-CN" altLang="en-US"/>
          </a:p>
        </p:txBody>
      </p:sp>
    </p:spTree>
    <p:extLst>
      <p:ext uri="{BB962C8B-B14F-4D97-AF65-F5344CB8AC3E}">
        <p14:creationId xmlns:p14="http://schemas.microsoft.com/office/powerpoint/2010/main" val="253649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EC8AF5-7490-4F5A-82B9-A872A4FEEF29}" type="datetimeFigureOut">
              <a:rPr lang="zh-CN" altLang="en-US" smtClean="0"/>
              <a:t>2014/9/25</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C2AFE5-22E6-470D-9D3C-0CD86CF260EC}" type="slidenum">
              <a:rPr lang="zh-CN" altLang="en-US" smtClean="0"/>
              <a:t>‹#›</a:t>
            </a:fld>
            <a:endParaRPr lang="zh-CN" altLang="en-US"/>
          </a:p>
        </p:txBody>
      </p:sp>
      <p:pic>
        <p:nvPicPr>
          <p:cNvPr id="8" name="图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15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The_Ratification_of_the_Treaty_of_Munster,_Gerard_Ter_Borch_(1648).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n/imgres?imgurl=http://img1.qq.com/view/pics/4462/4462979.jpg&amp;imgrefurl=http://view.news.qq.com/a/20070622/000003.htm&amp;usg=__FLDzyAO7MVsGuhufM3bX7lFqq5k=&amp;h=315&amp;w=500&amp;sz=45&amp;hl=zh-CN&amp;start=2&amp;um=1&amp;tbnid=gtZ-6cXwcT1J8M:&amp;tbnh=82&amp;tbnw=130&amp;prev=/images?q%3D%E5%8D%97%E4%BA%AC%E6%9D%A1%E7%BA%A6%E5%9B%BE%E7%89%87%26hl%3Dzh-CN%26sa%3DX%26um%3D1%26newwindow%3D1"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n/imgres?imgurl=http://x.bbs.sina.com.cn/forum/pic/598f59860107a2wo&amp;imgrefurl=http://s.bbs.sina.com.cn/pview-67-82000.html&amp;usg=__fn3Y1XeDZyFkjy7F1Kf-9xId0IY=&amp;h=366&amp;w=450&amp;sz=25&amp;hl=zh-CN&amp;start=5&amp;um=1&amp;tbnid=W_vh7JH-gtKoOM:&amp;tbnh=103&amp;tbnw=127&amp;prev=/images?q%3D%E4%B8%AD%E5%9B%BD%E6%81%A2%E5%A4%8D%E8%81%94%E5%90%88%E5%9B%BD%E5%B8%AD%E4%BD%8D%26hl%3Dzh-CN%26sa%3DG%26um%3D1%26newwindow%3D1"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images.google.cn/imgres?imgurl=http://www.sc.gov.cn/zt_sczt/ggkfssn/zjls/200811/W020081126530776148826.jpg&amp;imgrefurl=http://www.sc.gov.cn/zt_sczt/ggkfssn/zjls/200811/t20081126_443052.shtml&amp;usg=__2r4tuMN7gV2eKVnvWcaJBvWXRII=&amp;h=363&amp;w=500&amp;sz=45&amp;hl=zh-CN&amp;start=5&amp;um=1&amp;tbnid=v8HuR-1vj20yhM:&amp;tbnh=94&amp;tbnw=130&amp;prev=/images?q%3D%E4%B8%AD%E5%9B%BD%E5%8A%A0%E5%85%A5%E4%B8%96%E7%95%8C%E8%B4%B8%E6%98%93%E7%BB%84%E7%BB%87%26hl%3Dzh-CN%26um%3D1%26newwindow%3D1"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59632" y="764704"/>
            <a:ext cx="7128792" cy="2880320"/>
          </a:xfrm>
        </p:spPr>
        <p:txBody>
          <a:bodyPr>
            <a:noAutofit/>
          </a:bodyPr>
          <a:lstStyle/>
          <a:p>
            <a:r>
              <a:rPr lang="zh-CN" altLang="en-US" sz="4800" b="1" dirty="0" smtClean="0">
                <a:latin typeface="微软雅黑" panose="020B0503020204020204" pitchFamily="34" charset="-122"/>
                <a:ea typeface="微软雅黑" panose="020B0503020204020204" pitchFamily="34" charset="-122"/>
              </a:rPr>
              <a:t>第一章 </a:t>
            </a: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zh-CN" altLang="en-US" sz="4800" b="1" dirty="0" smtClean="0">
                <a:latin typeface="微软雅黑" panose="020B0503020204020204" pitchFamily="34" charset="-122"/>
                <a:ea typeface="微软雅黑" panose="020B0503020204020204" pitchFamily="34" charset="-122"/>
              </a:rPr>
              <a:t>国际法的性质、历史和</a:t>
            </a: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zh-CN" altLang="en-US" sz="4800" b="1" dirty="0" smtClean="0">
                <a:latin typeface="微软雅黑" panose="020B0503020204020204" pitchFamily="34" charset="-122"/>
                <a:ea typeface="微软雅黑" panose="020B0503020204020204" pitchFamily="34" charset="-122"/>
              </a:rPr>
              <a:t>理论学说</a:t>
            </a:r>
            <a:endParaRPr lang="zh-CN" altLang="en-US" sz="4800" b="1"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5796136" y="5589240"/>
            <a:ext cx="3240360" cy="1152128"/>
          </a:xfrm>
        </p:spPr>
        <p:txBody>
          <a:bodyPr>
            <a:noAutofit/>
          </a:bodyPr>
          <a:lstStyle/>
          <a:p>
            <a:r>
              <a:rPr lang="zh-CN" altLang="en-US" sz="2000" dirty="0" smtClean="0">
                <a:latin typeface="微软雅黑" panose="020B0503020204020204" pitchFamily="34" charset="-122"/>
                <a:ea typeface="微软雅黑" panose="020B0503020204020204" pitchFamily="34" charset="-122"/>
              </a:rPr>
              <a:t>北京大学国际法研究所</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宋 英</a:t>
            </a:r>
            <a:endParaRPr lang="en-US" altLang="zh-CN" sz="2000" dirty="0" smtClean="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2014</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月第一版</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118647EC-0797-4202-B190-A4DF0A6C29FD}" type="slidenum">
              <a:rPr kumimoji="1" lang="zh-CN" altLang="en-US" sz="1400" smtClean="0">
                <a:latin typeface="Times New Roman" pitchFamily="18" charset="0"/>
                <a:ea typeface="宋体" pitchFamily="2" charset="-122"/>
                <a:cs typeface="Arial" charset="0"/>
              </a:rPr>
              <a:pPr>
                <a:buClr>
                  <a:schemeClr val="tx1"/>
                </a:buClr>
              </a:pPr>
              <a:t>10</a:t>
            </a:fld>
            <a:endParaRPr kumimoji="1" lang="en-US" altLang="zh-CN" sz="1400" smtClean="0">
              <a:latin typeface="Times New Roman" pitchFamily="18" charset="0"/>
              <a:ea typeface="宋体" pitchFamily="2" charset="-122"/>
              <a:cs typeface="Arial" charset="0"/>
            </a:endParaRPr>
          </a:p>
        </p:txBody>
      </p:sp>
      <p:sp>
        <p:nvSpPr>
          <p:cNvPr id="22531" name="Rectangle 2"/>
          <p:cNvSpPr>
            <a:spLocks noGrp="1" noChangeArrowheads="1"/>
          </p:cNvSpPr>
          <p:nvPr>
            <p:ph type="title" idx="4294967295"/>
          </p:nvPr>
        </p:nvSpPr>
        <p:spPr>
          <a:xfrm>
            <a:off x="1368425" y="501650"/>
            <a:ext cx="7775575" cy="784225"/>
          </a:xfrm>
        </p:spPr>
        <p:txBody>
          <a:bodyPr anchor="b">
            <a:normAutofit/>
          </a:bodyPr>
          <a:lstStyle/>
          <a:p>
            <a:pPr algn="ctr" eaLnBrk="1" hangingPunct="1"/>
            <a:r>
              <a:rPr lang="zh-CN" altLang="en-US" sz="5000" b="1" smtClean="0">
                <a:latin typeface="宋体" pitchFamily="2" charset="-122"/>
              </a:rPr>
              <a:t>国际法的效力根据</a:t>
            </a:r>
            <a:r>
              <a:rPr lang="zh-CN" altLang="en-US" sz="5000" smtClean="0">
                <a:latin typeface="宋体" pitchFamily="2" charset="-122"/>
              </a:rPr>
              <a:t> </a:t>
            </a:r>
            <a:endParaRPr lang="zh-CN" altLang="zh-CN" sz="5000" smtClean="0"/>
          </a:p>
        </p:txBody>
      </p:sp>
      <p:sp>
        <p:nvSpPr>
          <p:cNvPr id="19459" name="Rectangle 3"/>
          <p:cNvSpPr>
            <a:spLocks noGrp="1" noChangeArrowheads="1"/>
          </p:cNvSpPr>
          <p:nvPr>
            <p:ph idx="4294967295"/>
          </p:nvPr>
        </p:nvSpPr>
        <p:spPr>
          <a:xfrm>
            <a:off x="1763688" y="1484784"/>
            <a:ext cx="7052320" cy="4667250"/>
          </a:xfrm>
        </p:spPr>
        <p:txBody>
          <a:bodyPr/>
          <a:lstStyle/>
          <a:p>
            <a:pPr algn="ctr" eaLnBrk="1" hangingPunct="1">
              <a:buFont typeface="Wingdings" pitchFamily="2" charset="2"/>
              <a:buNone/>
            </a:pPr>
            <a:r>
              <a:rPr lang="zh-CN" altLang="en-US" sz="3600" b="1" dirty="0" smtClean="0">
                <a:ea typeface="楷体_GB2312" pitchFamily="49" charset="-122"/>
              </a:rPr>
              <a:t>国际法是法</a:t>
            </a:r>
            <a:r>
              <a:rPr lang="en-US" altLang="zh-CN" sz="3600" b="1" dirty="0" smtClean="0">
                <a:ea typeface="楷体_GB2312" pitchFamily="49" charset="-122"/>
              </a:rPr>
              <a:t>!</a:t>
            </a:r>
          </a:p>
          <a:p>
            <a:pPr eaLnBrk="1" hangingPunct="1"/>
            <a:r>
              <a:rPr lang="zh-CN" altLang="en-US" sz="2600" dirty="0" smtClean="0">
                <a:ea typeface="楷体_GB2312" pitchFamily="49" charset="-122"/>
              </a:rPr>
              <a:t>具有法律约束力，不是“实在的道德” 。国家交往的实践证明，国家权力机关把国际法当作法律遵守。相关的国内法都有规定。如美国宪法第</a:t>
            </a:r>
            <a:r>
              <a:rPr lang="en-US" altLang="zh-CN" sz="2600" dirty="0" smtClean="0">
                <a:ea typeface="楷体_GB2312" pitchFamily="49" charset="-122"/>
              </a:rPr>
              <a:t>6</a:t>
            </a:r>
            <a:r>
              <a:rPr lang="zh-CN" altLang="en-US" sz="2600" dirty="0" smtClean="0">
                <a:ea typeface="楷体_GB2312" pitchFamily="49" charset="-122"/>
              </a:rPr>
              <a:t>条规定，条约是美国的最高法律。我国法律也规定条约优先于本国法。</a:t>
            </a:r>
          </a:p>
          <a:p>
            <a:pPr eaLnBrk="1" hangingPunct="1"/>
            <a:r>
              <a:rPr lang="zh-CN" altLang="en-US" sz="2600" dirty="0" smtClean="0">
                <a:ea typeface="楷体_GB2312" pitchFamily="49" charset="-122"/>
              </a:rPr>
              <a:t>法律的制定并不一定必须有最高权力机关制定。没有最高权力机关，也可以有法律，同样得到遵守。</a:t>
            </a:r>
          </a:p>
          <a:p>
            <a:pPr eaLnBrk="1" hangingPunct="1"/>
            <a:r>
              <a:rPr lang="zh-CN" altLang="en-US" sz="2600" dirty="0" smtClean="0">
                <a:ea typeface="楷体_GB2312" pitchFamily="49" charset="-122"/>
              </a:rPr>
              <a:t>国家实践证明，国家利用国际法维护其权利。</a:t>
            </a:r>
          </a:p>
        </p:txBody>
      </p:sp>
      <p:sp>
        <p:nvSpPr>
          <p:cNvPr id="22533"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DED2C200-B222-434A-9DD6-5E67A8656D65}" type="slidenum">
              <a:rPr lang="en-US" altLang="zh-CN" sz="1400">
                <a:cs typeface="Arial" charset="0"/>
              </a:rPr>
              <a:pPr algn="r">
                <a:buClr>
                  <a:schemeClr val="tx1"/>
                </a:buClr>
              </a:pPr>
              <a:t>10</a:t>
            </a:fld>
            <a:endParaRPr lang="en-US" altLang="zh-CN" sz="1400">
              <a:cs typeface="Arial"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up)">
                                      <p:cBhvr>
                                        <p:cTn id="7" dur="75"/>
                                        <p:tgtEl>
                                          <p:spTgt spid="194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up)">
                                      <p:cBhvr>
                                        <p:cTn id="12" dur="75"/>
                                        <p:tgtEl>
                                          <p:spTgt spid="194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up)">
                                      <p:cBhvr>
                                        <p:cTn id="17" dur="75"/>
                                        <p:tgtEl>
                                          <p:spTgt spid="194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up)">
                                      <p:cBhvr>
                                        <p:cTn id="22" dur="75"/>
                                        <p:tgtEl>
                                          <p:spTgt spid="194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72088FF1-5B46-4EB0-8080-D03F0167905E}" type="slidenum">
              <a:rPr kumimoji="1" lang="zh-CN" altLang="en-US" sz="1400" smtClean="0">
                <a:latin typeface="Times New Roman" pitchFamily="18" charset="0"/>
                <a:ea typeface="宋体" pitchFamily="2" charset="-122"/>
                <a:cs typeface="Arial" charset="0"/>
              </a:rPr>
              <a:pPr>
                <a:buClr>
                  <a:schemeClr val="tx1"/>
                </a:buClr>
              </a:pPr>
              <a:t>11</a:t>
            </a:fld>
            <a:endParaRPr kumimoji="1" lang="en-US" altLang="zh-CN" sz="1400" smtClean="0">
              <a:latin typeface="Times New Roman" pitchFamily="18" charset="0"/>
              <a:ea typeface="宋体" pitchFamily="2" charset="-122"/>
              <a:cs typeface="Arial" charset="0"/>
            </a:endParaRPr>
          </a:p>
        </p:txBody>
      </p:sp>
      <p:sp>
        <p:nvSpPr>
          <p:cNvPr id="23555" name="Rectangle 2"/>
          <p:cNvSpPr>
            <a:spLocks noGrp="1" noChangeArrowheads="1"/>
          </p:cNvSpPr>
          <p:nvPr>
            <p:ph type="title" idx="4294967295"/>
          </p:nvPr>
        </p:nvSpPr>
        <p:spPr>
          <a:xfrm>
            <a:off x="642938" y="404664"/>
            <a:ext cx="8229600" cy="711200"/>
          </a:xfrm>
        </p:spPr>
        <p:txBody>
          <a:bodyPr anchor="b">
            <a:normAutofit fontScale="90000"/>
          </a:bodyPr>
          <a:lstStyle/>
          <a:p>
            <a:pPr algn="ctr" eaLnBrk="1" hangingPunct="1"/>
            <a:r>
              <a:rPr lang="zh-CN" altLang="en-US" sz="5000" b="1" dirty="0" smtClean="0">
                <a:latin typeface="宋体" pitchFamily="2" charset="-122"/>
              </a:rPr>
              <a:t>国际法的历史</a:t>
            </a:r>
            <a:endParaRPr lang="zh-CN" altLang="en-US" sz="5000" dirty="0" smtClean="0">
              <a:latin typeface="宋体" pitchFamily="2" charset="-122"/>
            </a:endParaRPr>
          </a:p>
        </p:txBody>
      </p:sp>
      <p:sp>
        <p:nvSpPr>
          <p:cNvPr id="115715" name="Rectangle 3"/>
          <p:cNvSpPr>
            <a:spLocks noGrp="1" noChangeArrowheads="1"/>
          </p:cNvSpPr>
          <p:nvPr>
            <p:ph type="body" idx="4294967295"/>
          </p:nvPr>
        </p:nvSpPr>
        <p:spPr>
          <a:xfrm>
            <a:off x="670081" y="4427033"/>
            <a:ext cx="7858125" cy="2065337"/>
          </a:xfrm>
        </p:spPr>
        <p:txBody>
          <a:bodyPr/>
          <a:lstStyle/>
          <a:p>
            <a:pPr algn="just" eaLnBrk="1" hangingPunct="1">
              <a:lnSpc>
                <a:spcPct val="120000"/>
              </a:lnSpc>
              <a:buFont typeface="Wingdings" pitchFamily="2" charset="2"/>
              <a:buChar char="Ø"/>
            </a:pPr>
            <a:r>
              <a:rPr lang="zh-CN" altLang="en-US" sz="2200" b="1" dirty="0" smtClean="0">
                <a:latin typeface="Times New Roman" pitchFamily="18" charset="0"/>
                <a:ea typeface="楷体_GB2312" pitchFamily="49" charset="-122"/>
              </a:rPr>
              <a:t>古代国际法</a:t>
            </a:r>
            <a:r>
              <a:rPr lang="zh-CN" altLang="en-US" sz="2200" b="1" dirty="0" smtClean="0">
                <a:ea typeface="楷体_GB2312" pitchFamily="49" charset="-122"/>
              </a:rPr>
              <a:t> </a:t>
            </a:r>
            <a:r>
              <a:rPr lang="en-US" altLang="zh-CN" sz="2200" b="1" dirty="0" smtClean="0">
                <a:ea typeface="楷体_GB2312" pitchFamily="49" charset="-122"/>
              </a:rPr>
              <a:t>-</a:t>
            </a:r>
            <a:endParaRPr lang="en-US" altLang="zh-CN" sz="2200" dirty="0" smtClean="0"/>
          </a:p>
          <a:p>
            <a:pPr algn="just" eaLnBrk="1" hangingPunct="1">
              <a:lnSpc>
                <a:spcPct val="120000"/>
              </a:lnSpc>
              <a:buFont typeface="Wingdings" pitchFamily="2" charset="2"/>
              <a:buNone/>
            </a:pPr>
            <a:r>
              <a:rPr lang="zh-CN" altLang="en-US" sz="1900" dirty="0" smtClean="0">
                <a:latin typeface="Times New Roman" pitchFamily="18" charset="0"/>
                <a:ea typeface="楷体_GB2312" pitchFamily="49" charset="-122"/>
              </a:rPr>
              <a:t>    公元前</a:t>
            </a:r>
            <a:r>
              <a:rPr lang="en-US" altLang="zh-CN" sz="1900" dirty="0" smtClean="0">
                <a:ea typeface="楷体_GB2312" pitchFamily="49" charset="-122"/>
              </a:rPr>
              <a:t>1296</a:t>
            </a:r>
            <a:r>
              <a:rPr lang="zh-CN" altLang="en-US" sz="1900" dirty="0" smtClean="0">
                <a:latin typeface="Times New Roman" pitchFamily="18" charset="0"/>
                <a:ea typeface="楷体_GB2312" pitchFamily="49" charset="-122"/>
              </a:rPr>
              <a:t>年，埃及法老拉姆西斯二世（</a:t>
            </a:r>
            <a:r>
              <a:rPr lang="en-US" altLang="zh-CN" sz="1900" dirty="0" smtClean="0">
                <a:latin typeface="Times New Roman" pitchFamily="18" charset="0"/>
                <a:ea typeface="楷体_GB2312" pitchFamily="49" charset="-122"/>
              </a:rPr>
              <a:t>Ramses II</a:t>
            </a:r>
            <a:r>
              <a:rPr lang="zh-CN" altLang="en-US" sz="1900" dirty="0" smtClean="0">
                <a:latin typeface="Times New Roman" pitchFamily="18" charset="0"/>
                <a:ea typeface="楷体_GB2312" pitchFamily="49" charset="-122"/>
              </a:rPr>
              <a:t>）和赫梯国王缔结了世界上最古老的同盟条约。古代印度、古代中国都有零散的有关外交、条约、战争、仲裁解决纠纷的记载。</a:t>
            </a:r>
            <a:endParaRPr lang="zh-CN" altLang="en-US" sz="1900" dirty="0" smtClean="0"/>
          </a:p>
          <a:p>
            <a:pPr lvl="1" algn="just" eaLnBrk="1" hangingPunct="1">
              <a:lnSpc>
                <a:spcPct val="120000"/>
              </a:lnSpc>
            </a:pPr>
            <a:r>
              <a:rPr lang="zh-CN" altLang="en-US" sz="1800" b="1" dirty="0" smtClean="0">
                <a:ea typeface="楷体_GB2312" pitchFamily="49" charset="-122"/>
              </a:rPr>
              <a:t> </a:t>
            </a:r>
            <a:r>
              <a:rPr lang="zh-CN" altLang="en-US" sz="1800" b="1" dirty="0" smtClean="0">
                <a:latin typeface="Times New Roman" pitchFamily="18" charset="0"/>
                <a:ea typeface="楷体_GB2312" pitchFamily="49" charset="-122"/>
              </a:rPr>
              <a:t>特点</a:t>
            </a:r>
            <a:r>
              <a:rPr lang="zh-CN" altLang="en-US" sz="1800" dirty="0" smtClean="0">
                <a:latin typeface="Times New Roman" pitchFamily="18" charset="0"/>
                <a:ea typeface="楷体_GB2312" pitchFamily="49" charset="-122"/>
              </a:rPr>
              <a:t>：内容不完整、政教合一、适用的范围有限。</a:t>
            </a:r>
            <a:endParaRPr lang="zh-CN" altLang="en-US" sz="1800" dirty="0" smtClean="0"/>
          </a:p>
        </p:txBody>
      </p:sp>
      <p:sp>
        <p:nvSpPr>
          <p:cNvPr id="23557"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CEC5E433-9CFF-4538-A5AE-B019AF488F11}" type="slidenum">
              <a:rPr lang="zh-CN" altLang="en-US" sz="1400">
                <a:cs typeface="Arial" charset="0"/>
              </a:rPr>
              <a:pPr algn="r">
                <a:buClr>
                  <a:schemeClr val="tx1"/>
                </a:buClr>
              </a:pPr>
              <a:t>11</a:t>
            </a:fld>
            <a:endParaRPr lang="en-US" altLang="zh-CN" sz="1400">
              <a:cs typeface="Arial" charset="0"/>
            </a:endParaRPr>
          </a:p>
        </p:txBody>
      </p:sp>
      <p:sp>
        <p:nvSpPr>
          <p:cNvPr id="23558" name="AutoShape 5" descr="http://media-2.web.britannica.com/eb-media/88/82588-004-A6DA5854.jpg"/>
          <p:cNvSpPr>
            <a:spLocks noChangeAspect="1" noChangeArrowheads="1"/>
          </p:cNvSpPr>
          <p:nvPr/>
        </p:nvSpPr>
        <p:spPr bwMode="auto">
          <a:xfrm>
            <a:off x="168275" y="-2057400"/>
            <a:ext cx="2857500" cy="4286250"/>
          </a:xfrm>
          <a:prstGeom prst="rect">
            <a:avLst/>
          </a:prstGeom>
          <a:noFill/>
          <a:ln w="9525">
            <a:noFill/>
            <a:miter lim="800000"/>
            <a:headEnd/>
            <a:tailEnd/>
          </a:ln>
        </p:spPr>
        <p:txBody>
          <a:bodyPr/>
          <a:lstStyle/>
          <a:p>
            <a:endParaRPr lang="en-GB" altLang="zh-CN" sz="2400">
              <a:cs typeface="Arial" charset="0"/>
            </a:endParaRPr>
          </a:p>
        </p:txBody>
      </p:sp>
      <p:sp>
        <p:nvSpPr>
          <p:cNvPr id="23559" name="AutoShape 7" descr="http://media-2.web.britannica.com/eb-media/88/82588-004-A6DA5854.jpg"/>
          <p:cNvSpPr>
            <a:spLocks noChangeAspect="1" noChangeArrowheads="1"/>
          </p:cNvSpPr>
          <p:nvPr/>
        </p:nvSpPr>
        <p:spPr bwMode="auto">
          <a:xfrm>
            <a:off x="168275" y="-2057400"/>
            <a:ext cx="2857500" cy="4286250"/>
          </a:xfrm>
          <a:prstGeom prst="rect">
            <a:avLst/>
          </a:prstGeom>
          <a:noFill/>
          <a:ln w="9525">
            <a:noFill/>
            <a:miter lim="800000"/>
            <a:headEnd/>
            <a:tailEnd/>
          </a:ln>
        </p:spPr>
        <p:txBody>
          <a:bodyPr/>
          <a:lstStyle/>
          <a:p>
            <a:endParaRPr lang="en-GB" altLang="zh-CN" sz="2400">
              <a:cs typeface="Arial" charset="0"/>
            </a:endParaRPr>
          </a:p>
        </p:txBody>
      </p:sp>
      <p:sp>
        <p:nvSpPr>
          <p:cNvPr id="23560" name="AutoShape 9" descr="http://media-2.web.britannica.com/eb-media/88/82588-004-A6DA5854.jpg"/>
          <p:cNvSpPr>
            <a:spLocks noChangeAspect="1" noChangeArrowheads="1"/>
          </p:cNvSpPr>
          <p:nvPr/>
        </p:nvSpPr>
        <p:spPr bwMode="auto">
          <a:xfrm>
            <a:off x="168275" y="-2057400"/>
            <a:ext cx="2857500" cy="4286250"/>
          </a:xfrm>
          <a:prstGeom prst="rect">
            <a:avLst/>
          </a:prstGeom>
          <a:noFill/>
          <a:ln w="9525">
            <a:noFill/>
            <a:miter lim="800000"/>
            <a:headEnd/>
            <a:tailEnd/>
          </a:ln>
        </p:spPr>
        <p:txBody>
          <a:bodyPr/>
          <a:lstStyle/>
          <a:p>
            <a:endParaRPr lang="en-GB" altLang="zh-CN" sz="2400">
              <a:cs typeface="Arial" charset="0"/>
            </a:endParaRPr>
          </a:p>
        </p:txBody>
      </p:sp>
      <p:sp>
        <p:nvSpPr>
          <p:cNvPr id="23561" name="AutoShape 11" descr="http://media-2.web.britannica.com/eb-media/88/82588-004-A6DA5854.jpg"/>
          <p:cNvSpPr>
            <a:spLocks noChangeAspect="1" noChangeArrowheads="1"/>
          </p:cNvSpPr>
          <p:nvPr/>
        </p:nvSpPr>
        <p:spPr bwMode="auto">
          <a:xfrm>
            <a:off x="168275" y="-2057400"/>
            <a:ext cx="2857500" cy="4286250"/>
          </a:xfrm>
          <a:prstGeom prst="rect">
            <a:avLst/>
          </a:prstGeom>
          <a:noFill/>
          <a:ln w="9525">
            <a:noFill/>
            <a:miter lim="800000"/>
            <a:headEnd/>
            <a:tailEnd/>
          </a:ln>
        </p:spPr>
        <p:txBody>
          <a:bodyPr/>
          <a:lstStyle/>
          <a:p>
            <a:endParaRPr lang="en-GB" altLang="zh-CN" sz="2400">
              <a:cs typeface="Arial" charset="0"/>
            </a:endParaRPr>
          </a:p>
        </p:txBody>
      </p:sp>
      <p:pic>
        <p:nvPicPr>
          <p:cNvPr id="19466" name="图片 8" descr="RamsesII.jpg"/>
          <p:cNvPicPr>
            <a:picLocks noChangeAspect="1"/>
          </p:cNvPicPr>
          <p:nvPr/>
        </p:nvPicPr>
        <p:blipFill>
          <a:blip r:embed="rId4"/>
          <a:srcRect/>
          <a:stretch>
            <a:fillRect/>
          </a:stretch>
        </p:blipFill>
        <p:spPr bwMode="auto">
          <a:xfrm>
            <a:off x="642938" y="1214438"/>
            <a:ext cx="2143125" cy="3071812"/>
          </a:xfrm>
          <a:prstGeom prst="rect">
            <a:avLst/>
          </a:prstGeom>
          <a:noFill/>
          <a:ln w="9525">
            <a:noFill/>
            <a:miter lim="800000"/>
            <a:headEnd/>
            <a:tailEnd/>
          </a:ln>
        </p:spPr>
      </p:pic>
      <p:pic>
        <p:nvPicPr>
          <p:cNvPr id="19467" name="Picture 12" descr="http://www.specialtyinterests.net/hittite-peace-treaty.jpg"/>
          <p:cNvPicPr>
            <a:picLocks noChangeAspect="1" noChangeArrowheads="1"/>
          </p:cNvPicPr>
          <p:nvPr/>
        </p:nvPicPr>
        <p:blipFill>
          <a:blip r:embed="rId5"/>
          <a:srcRect/>
          <a:stretch>
            <a:fillRect/>
          </a:stretch>
        </p:blipFill>
        <p:spPr bwMode="auto">
          <a:xfrm>
            <a:off x="3043237" y="1124744"/>
            <a:ext cx="5643563" cy="3071812"/>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additive="base">
                                        <p:cTn id="17"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5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blinds(horizontal)">
                                      <p:cBhvr>
                                        <p:cTn id="23" dur="500"/>
                                        <p:tgtEl>
                                          <p:spTgt spid="19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9467"/>
                                        </p:tgtEl>
                                        <p:attrNameLst>
                                          <p:attrName>style.visibility</p:attrName>
                                        </p:attrNameLst>
                                      </p:cBhvr>
                                      <p:to>
                                        <p:strVal val="visible"/>
                                      </p:to>
                                    </p:set>
                                    <p:animEffect transition="in" filter="blinds(horizontal)">
                                      <p:cBhvr>
                                        <p:cTn id="28"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0D2790D5-6D2D-4D17-BA8A-3DCE89438404}" type="slidenum">
              <a:rPr kumimoji="1" lang="zh-CN" altLang="en-US" sz="1400" smtClean="0">
                <a:latin typeface="Times New Roman" pitchFamily="18" charset="0"/>
                <a:ea typeface="宋体" pitchFamily="2" charset="-122"/>
                <a:cs typeface="Arial" charset="0"/>
              </a:rPr>
              <a:pPr>
                <a:buClr>
                  <a:schemeClr val="tx1"/>
                </a:buClr>
              </a:pPr>
              <a:t>12</a:t>
            </a:fld>
            <a:endParaRPr kumimoji="1" lang="en-US" altLang="zh-CN" sz="1400" smtClean="0">
              <a:latin typeface="Times New Roman" pitchFamily="18" charset="0"/>
              <a:ea typeface="宋体" pitchFamily="2" charset="-122"/>
              <a:cs typeface="Arial" charset="0"/>
            </a:endParaRPr>
          </a:p>
        </p:txBody>
      </p:sp>
      <p:sp>
        <p:nvSpPr>
          <p:cNvPr id="24579" name="Rectangle 2"/>
          <p:cNvSpPr>
            <a:spLocks noGrp="1" noChangeArrowheads="1"/>
          </p:cNvSpPr>
          <p:nvPr>
            <p:ph type="title" idx="4294967295"/>
          </p:nvPr>
        </p:nvSpPr>
        <p:spPr>
          <a:xfrm>
            <a:off x="1368425" y="433388"/>
            <a:ext cx="7775575" cy="639762"/>
          </a:xfrm>
        </p:spPr>
        <p:txBody>
          <a:bodyPr anchor="b">
            <a:normAutofit fontScale="90000"/>
          </a:bodyPr>
          <a:lstStyle/>
          <a:p>
            <a:pPr algn="ctr" eaLnBrk="1" hangingPunct="1"/>
            <a:r>
              <a:rPr lang="zh-CN" altLang="en-US" sz="5000" b="1" smtClean="0">
                <a:latin typeface="宋体" pitchFamily="2" charset="-122"/>
              </a:rPr>
              <a:t>国际法的历史</a:t>
            </a:r>
          </a:p>
        </p:txBody>
      </p:sp>
      <p:sp>
        <p:nvSpPr>
          <p:cNvPr id="117763" name="Rectangle 3"/>
          <p:cNvSpPr>
            <a:spLocks noGrp="1" noChangeArrowheads="1"/>
          </p:cNvSpPr>
          <p:nvPr>
            <p:ph type="body" idx="4294967295"/>
          </p:nvPr>
        </p:nvSpPr>
        <p:spPr>
          <a:xfrm>
            <a:off x="4502150" y="1416050"/>
            <a:ext cx="4102100" cy="4498975"/>
          </a:xfrm>
        </p:spPr>
        <p:txBody>
          <a:bodyPr>
            <a:normAutofit/>
          </a:bodyPr>
          <a:lstStyle/>
          <a:p>
            <a:pPr algn="just" eaLnBrk="1" hangingPunct="1">
              <a:buFont typeface="Wingdings" pitchFamily="2" charset="2"/>
              <a:buChar char="Ø"/>
            </a:pPr>
            <a:r>
              <a:rPr lang="zh-CN" altLang="en-US" b="1" dirty="0" smtClean="0">
                <a:latin typeface="Times New Roman" pitchFamily="18" charset="0"/>
                <a:ea typeface="楷体_GB2312" pitchFamily="49" charset="-122"/>
              </a:rPr>
              <a:t>中世纪国际法</a:t>
            </a:r>
            <a:r>
              <a:rPr lang="zh-CN" altLang="en-US" b="1" dirty="0" smtClean="0">
                <a:ea typeface="楷体_GB2312" pitchFamily="49" charset="-122"/>
              </a:rPr>
              <a:t> </a:t>
            </a:r>
            <a:r>
              <a:rPr lang="en-US" altLang="zh-CN" b="1" dirty="0" smtClean="0">
                <a:ea typeface="楷体_GB2312" pitchFamily="49" charset="-122"/>
              </a:rPr>
              <a:t>-</a:t>
            </a:r>
            <a:endParaRPr lang="en-US" altLang="zh-CN" dirty="0" smtClean="0"/>
          </a:p>
          <a:p>
            <a:pPr algn="just" eaLnBrk="1" hangingPunct="1">
              <a:buFont typeface="Wingdings" pitchFamily="2" charset="2"/>
              <a:buNone/>
            </a:pPr>
            <a:r>
              <a:rPr lang="en-US" altLang="zh-CN" sz="2200" dirty="0" smtClean="0">
                <a:latin typeface="Times New Roman" pitchFamily="18" charset="0"/>
                <a:ea typeface="楷体_GB2312" pitchFamily="49" charset="-122"/>
              </a:rPr>
              <a:t>	</a:t>
            </a:r>
            <a:r>
              <a:rPr lang="zh-CN" altLang="en-US" sz="2200" dirty="0" smtClean="0">
                <a:latin typeface="Times New Roman" pitchFamily="18" charset="0"/>
                <a:ea typeface="楷体_GB2312" pitchFamily="49" charset="-122"/>
              </a:rPr>
              <a:t>    </a:t>
            </a:r>
            <a:r>
              <a:rPr lang="zh-CN" altLang="en-US" sz="2600" dirty="0" smtClean="0">
                <a:latin typeface="Times New Roman" pitchFamily="18" charset="0"/>
                <a:ea typeface="楷体_GB2312" pitchFamily="49" charset="-122"/>
              </a:rPr>
              <a:t>中世纪的欧洲形成了一个帝国，</a:t>
            </a:r>
            <a:r>
              <a:rPr lang="zh-CN" altLang="en-US" sz="2600" dirty="0" smtClean="0">
                <a:ea typeface="楷体_GB2312" pitchFamily="49" charset="-122"/>
              </a:rPr>
              <a:t>“</a:t>
            </a:r>
            <a:r>
              <a:rPr lang="zh-CN" altLang="en-US" sz="2600" dirty="0" smtClean="0">
                <a:latin typeface="Times New Roman" pitchFamily="18" charset="0"/>
                <a:ea typeface="楷体_GB2312" pitchFamily="49" charset="-122"/>
              </a:rPr>
              <a:t>皇帝主世俗，教皇操</a:t>
            </a:r>
            <a:r>
              <a:rPr lang="en-US" altLang="zh-CN" sz="2600" dirty="0" smtClean="0">
                <a:latin typeface="Times New Roman" pitchFamily="18" charset="0"/>
                <a:ea typeface="楷体_GB2312" pitchFamily="49" charset="-122"/>
              </a:rPr>
              <a:t> “</a:t>
            </a:r>
            <a:r>
              <a:rPr lang="zh-CN" altLang="en-US" sz="2600" dirty="0" smtClean="0">
                <a:latin typeface="Times New Roman" pitchFamily="18" charset="0"/>
                <a:ea typeface="楷体_GB2312" pitchFamily="49" charset="-122"/>
              </a:rPr>
              <a:t>灵界</a:t>
            </a:r>
            <a:r>
              <a:rPr lang="zh-CN" altLang="en-US" sz="2600" dirty="0" smtClean="0">
                <a:ea typeface="楷体_GB2312" pitchFamily="49" charset="-122"/>
              </a:rPr>
              <a:t>”</a:t>
            </a:r>
            <a:r>
              <a:rPr lang="zh-CN" altLang="en-US" sz="2600" dirty="0" smtClean="0">
                <a:latin typeface="Times New Roman" pitchFamily="18" charset="0"/>
                <a:ea typeface="楷体_GB2312" pitchFamily="49" charset="-122"/>
              </a:rPr>
              <a:t>。国际法的发展受到了很大的限制。但是由于经济的发展，出现了海事法典、常驻外交使节制度等。</a:t>
            </a:r>
            <a:endParaRPr lang="zh-CN" altLang="en-US" sz="2600" dirty="0" smtClean="0"/>
          </a:p>
          <a:p>
            <a:pPr lvl="1" algn="just" eaLnBrk="1" hangingPunct="1">
              <a:buFont typeface="Wingdings" pitchFamily="2" charset="2"/>
              <a:buChar char="ü"/>
            </a:pPr>
            <a:r>
              <a:rPr lang="zh-CN" altLang="en-US" sz="2200" b="1" dirty="0" smtClean="0">
                <a:latin typeface="Times New Roman" pitchFamily="18" charset="0"/>
                <a:ea typeface="楷体_GB2312" pitchFamily="49" charset="-122"/>
              </a:rPr>
              <a:t>	特点：</a:t>
            </a:r>
            <a:r>
              <a:rPr lang="zh-CN" altLang="en-US" sz="2200" dirty="0" smtClean="0">
                <a:latin typeface="Times New Roman" pitchFamily="18" charset="0"/>
                <a:ea typeface="楷体_GB2312" pitchFamily="49" charset="-122"/>
              </a:rPr>
              <a:t>国际法处在萌芽阶段。</a:t>
            </a:r>
            <a:endParaRPr lang="zh-CN" altLang="en-US" sz="2200" dirty="0" smtClean="0"/>
          </a:p>
        </p:txBody>
      </p:sp>
      <p:sp>
        <p:nvSpPr>
          <p:cNvPr id="24581"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E5842AF2-DC43-40A4-AB0F-E9136E86A17B}" type="slidenum">
              <a:rPr lang="zh-CN" altLang="en-US" sz="1400">
                <a:cs typeface="Arial" charset="0"/>
              </a:rPr>
              <a:pPr algn="r">
                <a:buClr>
                  <a:schemeClr val="tx1"/>
                </a:buClr>
              </a:pPr>
              <a:t>12</a:t>
            </a:fld>
            <a:endParaRPr lang="en-US" altLang="zh-CN" sz="1400">
              <a:cs typeface="Arial" charset="0"/>
            </a:endParaRPr>
          </a:p>
        </p:txBody>
      </p:sp>
      <p:pic>
        <p:nvPicPr>
          <p:cNvPr id="20486" name="图片 4" descr="270px-PapalPolitics2.jpg"/>
          <p:cNvPicPr>
            <a:picLocks noChangeAspect="1"/>
          </p:cNvPicPr>
          <p:nvPr/>
        </p:nvPicPr>
        <p:blipFill>
          <a:blip r:embed="rId4"/>
          <a:srcRect/>
          <a:stretch>
            <a:fillRect/>
          </a:stretch>
        </p:blipFill>
        <p:spPr bwMode="auto">
          <a:xfrm>
            <a:off x="1259632" y="1484784"/>
            <a:ext cx="3071812" cy="4214812"/>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par>
                                <p:cTn id="15" presetID="2" presetClass="entr" presetSubtype="2"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additive="base">
                                        <p:cTn id="17" dur="500" fill="hold"/>
                                        <p:tgtEl>
                                          <p:spTgt spid="11776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7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rbrak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0486"/>
                                        </p:tgtEl>
                                        <p:attrNameLst>
                                          <p:attrName>style.visibility</p:attrName>
                                        </p:attrNameLst>
                                      </p:cBhvr>
                                      <p:to>
                                        <p:strVal val="visible"/>
                                      </p:to>
                                    </p:set>
                                    <p:anim calcmode="lin" valueType="num">
                                      <p:cBhvr additive="base">
                                        <p:cTn id="23" dur="500" fill="hold"/>
                                        <p:tgtEl>
                                          <p:spTgt spid="20486"/>
                                        </p:tgtEl>
                                        <p:attrNameLst>
                                          <p:attrName>ppt_x</p:attrName>
                                        </p:attrNameLst>
                                      </p:cBhvr>
                                      <p:tavLst>
                                        <p:tav tm="0">
                                          <p:val>
                                            <p:strVal val="#ppt_x"/>
                                          </p:val>
                                        </p:tav>
                                        <p:tav tm="100000">
                                          <p:val>
                                            <p:strVal val="#ppt_x"/>
                                          </p:val>
                                        </p:tav>
                                      </p:tavLst>
                                    </p:anim>
                                    <p:anim calcmode="lin" valueType="num">
                                      <p:cBhvr additive="base">
                                        <p:cTn id="2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ADA01850-6825-4DAF-A674-41DDBB1C6E12}" type="slidenum">
              <a:rPr kumimoji="1" lang="zh-CN" altLang="en-US" sz="1400" smtClean="0">
                <a:latin typeface="Times New Roman" pitchFamily="18" charset="0"/>
                <a:ea typeface="宋体" pitchFamily="2" charset="-122"/>
                <a:cs typeface="Arial" charset="0"/>
              </a:rPr>
              <a:pPr>
                <a:buClr>
                  <a:schemeClr val="tx1"/>
                </a:buClr>
              </a:pPr>
              <a:t>13</a:t>
            </a:fld>
            <a:endParaRPr kumimoji="1" lang="en-US" altLang="zh-CN" sz="1400" smtClean="0">
              <a:latin typeface="Times New Roman" pitchFamily="18" charset="0"/>
              <a:ea typeface="宋体" pitchFamily="2" charset="-122"/>
              <a:cs typeface="Arial" charset="0"/>
            </a:endParaRPr>
          </a:p>
        </p:txBody>
      </p:sp>
      <p:sp>
        <p:nvSpPr>
          <p:cNvPr id="25603" name="Rectangle 2"/>
          <p:cNvSpPr>
            <a:spLocks noGrp="1" noChangeArrowheads="1"/>
          </p:cNvSpPr>
          <p:nvPr>
            <p:ph type="title" idx="4294967295"/>
          </p:nvPr>
        </p:nvSpPr>
        <p:spPr>
          <a:xfrm>
            <a:off x="0" y="300038"/>
            <a:ext cx="8229600" cy="842962"/>
          </a:xfrm>
        </p:spPr>
        <p:txBody>
          <a:bodyPr anchor="b">
            <a:normAutofit/>
          </a:bodyPr>
          <a:lstStyle/>
          <a:p>
            <a:pPr algn="ctr" eaLnBrk="1" hangingPunct="1"/>
            <a:r>
              <a:rPr lang="zh-CN" altLang="en-US" sz="5000" b="1" smtClean="0">
                <a:latin typeface="宋体" pitchFamily="2" charset="-122"/>
              </a:rPr>
              <a:t>国际法的历史</a:t>
            </a:r>
          </a:p>
        </p:txBody>
      </p:sp>
      <p:sp>
        <p:nvSpPr>
          <p:cNvPr id="119811" name="Rectangle 3"/>
          <p:cNvSpPr>
            <a:spLocks noGrp="1" noChangeArrowheads="1"/>
          </p:cNvSpPr>
          <p:nvPr>
            <p:ph type="body" idx="4294967295"/>
          </p:nvPr>
        </p:nvSpPr>
        <p:spPr>
          <a:xfrm>
            <a:off x="887755" y="1261407"/>
            <a:ext cx="7815263" cy="2303463"/>
          </a:xfrm>
        </p:spPr>
        <p:txBody>
          <a:bodyPr>
            <a:normAutofit/>
          </a:bodyPr>
          <a:lstStyle/>
          <a:p>
            <a:pPr algn="just" eaLnBrk="1" hangingPunct="1">
              <a:buFont typeface="Wingdings" pitchFamily="2" charset="2"/>
              <a:buChar char="Ø"/>
            </a:pPr>
            <a:r>
              <a:rPr lang="zh-CN" altLang="en-US" sz="2200" b="1" dirty="0" smtClean="0">
                <a:latin typeface="Times New Roman" pitchFamily="18" charset="0"/>
                <a:ea typeface="楷体_GB2312" pitchFamily="49" charset="-122"/>
              </a:rPr>
              <a:t>近代国际法</a:t>
            </a:r>
            <a:r>
              <a:rPr lang="zh-CN" altLang="en-US" sz="2200" b="1" dirty="0" smtClean="0">
                <a:ea typeface="楷体_GB2312" pitchFamily="49" charset="-122"/>
              </a:rPr>
              <a:t> </a:t>
            </a:r>
            <a:r>
              <a:rPr lang="en-US" altLang="zh-CN" sz="2200" b="1" dirty="0" smtClean="0">
                <a:ea typeface="楷体_GB2312" pitchFamily="49" charset="-122"/>
              </a:rPr>
              <a:t>-</a:t>
            </a:r>
            <a:endParaRPr lang="en-US" altLang="zh-CN" sz="2200" dirty="0" smtClean="0"/>
          </a:p>
          <a:p>
            <a:pPr algn="just" eaLnBrk="1" hangingPunct="1">
              <a:buFont typeface="Wingdings" pitchFamily="2" charset="2"/>
              <a:buNone/>
            </a:pPr>
            <a:r>
              <a:rPr lang="en-US" altLang="zh-CN" sz="1700" dirty="0" smtClean="0">
                <a:ea typeface="楷体_GB2312" pitchFamily="49" charset="-122"/>
              </a:rPr>
              <a:t>	</a:t>
            </a:r>
            <a:r>
              <a:rPr lang="en-US" altLang="zh-CN" sz="2000" dirty="0" smtClean="0">
                <a:ea typeface="楷体_GB2312" pitchFamily="49" charset="-122"/>
              </a:rPr>
              <a:t>1618-1648, </a:t>
            </a:r>
            <a:r>
              <a:rPr lang="zh-CN" altLang="en-US" sz="2000" dirty="0" smtClean="0">
                <a:latin typeface="Times New Roman" pitchFamily="18" charset="0"/>
                <a:ea typeface="楷体_GB2312" pitchFamily="49" charset="-122"/>
              </a:rPr>
              <a:t>欧洲打了</a:t>
            </a:r>
            <a:r>
              <a:rPr lang="en-US" altLang="zh-CN" sz="2000" dirty="0" smtClean="0">
                <a:ea typeface="楷体_GB2312" pitchFamily="49" charset="-122"/>
              </a:rPr>
              <a:t>30</a:t>
            </a:r>
            <a:r>
              <a:rPr lang="zh-CN" altLang="en-US" sz="2000" dirty="0" smtClean="0">
                <a:latin typeface="Times New Roman" pitchFamily="18" charset="0"/>
                <a:ea typeface="楷体_GB2312" pitchFamily="49" charset="-122"/>
              </a:rPr>
              <a:t>年的战争。结果：形成了众多主权独立的国家，需要交往的规则。</a:t>
            </a:r>
            <a:endParaRPr lang="zh-CN" altLang="en-US" sz="2000" dirty="0" smtClean="0"/>
          </a:p>
          <a:p>
            <a:pPr algn="just" eaLnBrk="1" hangingPunct="1">
              <a:buFont typeface="Wingdings" pitchFamily="2" charset="2"/>
              <a:buNone/>
            </a:pPr>
            <a:r>
              <a:rPr lang="zh-CN" altLang="en-US" sz="2000" b="1" dirty="0" smtClean="0">
                <a:ea typeface="楷体_GB2312" pitchFamily="49" charset="-122"/>
              </a:rPr>
              <a:t> </a:t>
            </a:r>
            <a:r>
              <a:rPr lang="zh-CN" altLang="en-US" sz="2000" b="1" dirty="0" smtClean="0">
                <a:latin typeface="Times New Roman" pitchFamily="18" charset="0"/>
                <a:ea typeface="楷体_GB2312" pitchFamily="49" charset="-122"/>
              </a:rPr>
              <a:t>	特点：</a:t>
            </a:r>
            <a:r>
              <a:rPr lang="zh-CN" altLang="en-US" sz="2000" dirty="0" smtClean="0">
                <a:latin typeface="Times New Roman" pitchFamily="18" charset="0"/>
                <a:ea typeface="楷体_GB2312" pitchFamily="49" charset="-122"/>
              </a:rPr>
              <a:t>国际法产生和成长：主权独立；欧洲核心；资产阶级革命影响；殖民扩张；国际法学家的贡献 </a:t>
            </a:r>
            <a:r>
              <a:rPr lang="en-US" altLang="zh-CN" sz="2000" dirty="0" smtClean="0">
                <a:latin typeface="Times New Roman" pitchFamily="18" charset="0"/>
                <a:ea typeface="楷体_GB2312" pitchFamily="49" charset="-122"/>
              </a:rPr>
              <a:t>——</a:t>
            </a:r>
          </a:p>
          <a:p>
            <a:pPr lvl="1" algn="just" eaLnBrk="1" hangingPunct="1">
              <a:buFont typeface="Wingdings" pitchFamily="2" charset="2"/>
              <a:buChar char="Ø"/>
            </a:pPr>
            <a:r>
              <a:rPr lang="en-US" altLang="zh-CN" sz="1600" dirty="0" smtClean="0">
                <a:ea typeface="楷体_GB2312" pitchFamily="49" charset="-122"/>
              </a:rPr>
              <a:t>1625</a:t>
            </a:r>
            <a:r>
              <a:rPr lang="zh-CN" altLang="en-US" sz="1600" dirty="0" smtClean="0">
                <a:latin typeface="Times New Roman" pitchFamily="18" charset="0"/>
                <a:ea typeface="楷体_GB2312" pitchFamily="49" charset="-122"/>
              </a:rPr>
              <a:t>年，格老秀斯的</a:t>
            </a:r>
            <a:r>
              <a:rPr lang="en-US" altLang="zh-CN" sz="1600" dirty="0" smtClean="0">
                <a:latin typeface="Times New Roman" pitchFamily="18" charset="0"/>
                <a:ea typeface="楷体_GB2312" pitchFamily="49" charset="-122"/>
              </a:rPr>
              <a:t>《</a:t>
            </a:r>
            <a:r>
              <a:rPr lang="zh-CN" altLang="en-US" sz="1600" dirty="0" smtClean="0">
                <a:latin typeface="Times New Roman" pitchFamily="18" charset="0"/>
                <a:ea typeface="楷体_GB2312" pitchFamily="49" charset="-122"/>
              </a:rPr>
              <a:t>战争与和平法</a:t>
            </a:r>
            <a:r>
              <a:rPr lang="en-US" altLang="zh-CN" sz="1600" dirty="0" smtClean="0">
                <a:latin typeface="Times New Roman" pitchFamily="18" charset="0"/>
                <a:ea typeface="楷体_GB2312" pitchFamily="49" charset="-122"/>
              </a:rPr>
              <a:t>》</a:t>
            </a:r>
            <a:r>
              <a:rPr lang="zh-CN" altLang="en-US" sz="1600" dirty="0" smtClean="0">
                <a:latin typeface="Times New Roman" pitchFamily="18" charset="0"/>
                <a:ea typeface="楷体_GB2312" pitchFamily="49" charset="-122"/>
              </a:rPr>
              <a:t>（</a:t>
            </a:r>
            <a:r>
              <a:rPr lang="en-US" altLang="zh-CN" sz="1600" i="1" dirty="0" smtClean="0">
                <a:ea typeface="楷体_GB2312" pitchFamily="49" charset="-122"/>
              </a:rPr>
              <a:t>De Jure Belli Ac </a:t>
            </a:r>
            <a:r>
              <a:rPr lang="en-US" altLang="zh-CN" sz="1600" i="1" dirty="0" err="1" smtClean="0">
                <a:ea typeface="楷体_GB2312" pitchFamily="49" charset="-122"/>
              </a:rPr>
              <a:t>Pacis</a:t>
            </a:r>
            <a:r>
              <a:rPr lang="en-US" altLang="zh-CN" sz="1600" i="1" dirty="0" smtClean="0">
                <a:ea typeface="楷体_GB2312" pitchFamily="49" charset="-122"/>
              </a:rPr>
              <a:t> </a:t>
            </a:r>
            <a:r>
              <a:rPr lang="en-US" altLang="zh-CN" sz="1600" i="1" dirty="0" err="1" smtClean="0">
                <a:ea typeface="楷体_GB2312" pitchFamily="49" charset="-122"/>
              </a:rPr>
              <a:t>Libri</a:t>
            </a:r>
            <a:r>
              <a:rPr lang="en-US" altLang="zh-CN" sz="1600" i="1" dirty="0" smtClean="0">
                <a:ea typeface="楷体_GB2312" pitchFamily="49" charset="-122"/>
              </a:rPr>
              <a:t> </a:t>
            </a:r>
            <a:r>
              <a:rPr lang="en-US" altLang="zh-CN" sz="1600" i="1" dirty="0" err="1" smtClean="0">
                <a:ea typeface="楷体_GB2312" pitchFamily="49" charset="-122"/>
              </a:rPr>
              <a:t>tres</a:t>
            </a:r>
            <a:r>
              <a:rPr lang="zh-CN" altLang="en-US" sz="1600" dirty="0" smtClean="0">
                <a:latin typeface="Times New Roman" pitchFamily="18" charset="0"/>
                <a:ea typeface="楷体_GB2312" pitchFamily="49" charset="-122"/>
              </a:rPr>
              <a:t>）出版，对该会产生了很大影响，为近代国际法奠定了基础。</a:t>
            </a:r>
            <a:endParaRPr lang="en-US" altLang="zh-CN" sz="1600" dirty="0" smtClean="0">
              <a:latin typeface="Times New Roman" pitchFamily="18" charset="0"/>
              <a:ea typeface="楷体_GB2312" pitchFamily="49" charset="-122"/>
            </a:endParaRPr>
          </a:p>
        </p:txBody>
      </p:sp>
      <p:sp>
        <p:nvSpPr>
          <p:cNvPr id="25605"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957B3B6E-85BE-47DC-8D3E-E1DD9688A309}" type="slidenum">
              <a:rPr lang="zh-CN" altLang="en-US" sz="1400">
                <a:cs typeface="Arial" charset="0"/>
              </a:rPr>
              <a:pPr algn="r">
                <a:buClr>
                  <a:schemeClr val="tx1"/>
                </a:buClr>
              </a:pPr>
              <a:t>13</a:t>
            </a:fld>
            <a:endParaRPr lang="en-US" altLang="zh-CN" sz="1400">
              <a:cs typeface="Arial" charset="0"/>
            </a:endParaRPr>
          </a:p>
        </p:txBody>
      </p:sp>
      <p:pic>
        <p:nvPicPr>
          <p:cNvPr id="21510" name="Picture 5" descr="http://upload.wikimedia.org/wikipedia/commons/thumb/6/60/The_Ratification_of_the_Treaty_of_Munster%2C_Gerard_Ter_Borch_%281648%29.jpg/300px-The_Ratification_of_the_Treaty_of_Munster%2C_Gerard_Ter_Borch_%281648%29.jpg">
            <a:hlinkClick r:id="rId3" tooltip="The Ratification of the Treaty of Munster, Gerard Ter Borch (1648).jpg"/>
          </p:cNvPr>
          <p:cNvPicPr>
            <a:picLocks noChangeAspect="1" noChangeArrowheads="1"/>
          </p:cNvPicPr>
          <p:nvPr/>
        </p:nvPicPr>
        <p:blipFill>
          <a:blip r:embed="rId4"/>
          <a:srcRect/>
          <a:stretch>
            <a:fillRect/>
          </a:stretch>
        </p:blipFill>
        <p:spPr bwMode="auto">
          <a:xfrm>
            <a:off x="755650" y="3573463"/>
            <a:ext cx="3429000" cy="2611437"/>
          </a:xfrm>
          <a:prstGeom prst="rect">
            <a:avLst/>
          </a:prstGeom>
          <a:noFill/>
          <a:ln w="9525">
            <a:noFill/>
            <a:miter lim="800000"/>
            <a:headEnd/>
            <a:tailEnd/>
          </a:ln>
        </p:spPr>
      </p:pic>
      <p:sp>
        <p:nvSpPr>
          <p:cNvPr id="21511" name="TextBox 5"/>
          <p:cNvSpPr txBox="1">
            <a:spLocks noChangeArrowheads="1"/>
          </p:cNvSpPr>
          <p:nvPr/>
        </p:nvSpPr>
        <p:spPr bwMode="auto">
          <a:xfrm>
            <a:off x="4357688" y="3573463"/>
            <a:ext cx="4000500" cy="2308225"/>
          </a:xfrm>
          <a:prstGeom prst="rect">
            <a:avLst/>
          </a:prstGeom>
          <a:noFill/>
          <a:ln w="9525">
            <a:noFill/>
            <a:miter lim="800000"/>
            <a:headEnd/>
            <a:tailEnd/>
          </a:ln>
        </p:spPr>
        <p:txBody>
          <a:bodyPr>
            <a:spAutoFit/>
          </a:bodyPr>
          <a:lstStyle/>
          <a:p>
            <a:pPr algn="just">
              <a:buFont typeface="Wingdings" pitchFamily="2" charset="2"/>
              <a:buChar char="Ø"/>
            </a:pPr>
            <a:r>
              <a:rPr lang="zh-CN" altLang="en-US" sz="1800" b="1" dirty="0">
                <a:ea typeface="楷体_GB2312" pitchFamily="49" charset="-122"/>
                <a:cs typeface="Arial" charset="0"/>
              </a:rPr>
              <a:t>维斯特伐利亚公会 </a:t>
            </a:r>
            <a:r>
              <a:rPr lang="en-US" altLang="zh-CN" sz="1800" b="1" dirty="0">
                <a:ea typeface="楷体_GB2312" pitchFamily="49" charset="-122"/>
                <a:cs typeface="Arial" charset="0"/>
              </a:rPr>
              <a:t>Westphalia, 1618-1648</a:t>
            </a:r>
            <a:r>
              <a:rPr lang="zh-CN" altLang="en-US" sz="1800" b="1" dirty="0">
                <a:ea typeface="楷体_GB2312" pitchFamily="49" charset="-122"/>
                <a:cs typeface="Arial" charset="0"/>
              </a:rPr>
              <a:t>）和两个和约：</a:t>
            </a:r>
            <a:endParaRPr lang="zh-CN" altLang="en-US" sz="1800" dirty="0">
              <a:ea typeface="楷体_GB2312" pitchFamily="49" charset="-122"/>
              <a:cs typeface="Arial" charset="0"/>
            </a:endParaRPr>
          </a:p>
          <a:p>
            <a:pPr algn="just"/>
            <a:r>
              <a:rPr lang="zh-CN" altLang="en-US" sz="1800" dirty="0">
                <a:ea typeface="楷体_GB2312" pitchFamily="49" charset="-122"/>
                <a:cs typeface="Arial" charset="0"/>
              </a:rPr>
              <a:t>     近代国际法产生的标志：会议承认宗教改革的合法性；原罗马帝国统治下</a:t>
            </a:r>
            <a:r>
              <a:rPr lang="en-US" altLang="zh-CN" sz="1800" dirty="0">
                <a:ea typeface="楷体_GB2312" pitchFamily="49" charset="-122"/>
                <a:cs typeface="Arial" charset="0"/>
              </a:rPr>
              <a:t>300</a:t>
            </a:r>
            <a:r>
              <a:rPr lang="zh-CN" altLang="en-US" sz="1800" dirty="0">
                <a:ea typeface="楷体_GB2312" pitchFamily="49" charset="-122"/>
                <a:cs typeface="Arial" charset="0"/>
              </a:rPr>
              <a:t>多城邦国家为独立的主权国家，出现了“国家主权”的概念，确认主权平等的原则；欧洲政治版图变更；国际关系的基本规范确立。</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9811">
                                            <p:txEl>
                                              <p:pRg st="3" end="3"/>
                                            </p:txEl>
                                          </p:spTgt>
                                        </p:tgtEl>
                                        <p:attrNameLst>
                                          <p:attrName>style.visibility</p:attrName>
                                        </p:attrNameLst>
                                      </p:cBhvr>
                                      <p:to>
                                        <p:strVal val="visible"/>
                                      </p:to>
                                    </p:set>
                                    <p:anim calcmode="lin" valueType="num">
                                      <p:cBhvr additive="base">
                                        <p:cTn id="23"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511"/>
                                        </p:tgtEl>
                                        <p:attrNameLst>
                                          <p:attrName>style.visibility</p:attrName>
                                        </p:attrNameLst>
                                      </p:cBhvr>
                                      <p:to>
                                        <p:strVal val="visible"/>
                                      </p:to>
                                    </p:set>
                                    <p:anim calcmode="lin" valueType="num">
                                      <p:cBhvr additive="base">
                                        <p:cTn id="29" dur="500" fill="hold"/>
                                        <p:tgtEl>
                                          <p:spTgt spid="21511"/>
                                        </p:tgtEl>
                                        <p:attrNameLst>
                                          <p:attrName>ppt_x</p:attrName>
                                        </p:attrNameLst>
                                      </p:cBhvr>
                                      <p:tavLst>
                                        <p:tav tm="0">
                                          <p:val>
                                            <p:strVal val="#ppt_x"/>
                                          </p:val>
                                        </p:tav>
                                        <p:tav tm="100000">
                                          <p:val>
                                            <p:strVal val="#ppt_x"/>
                                          </p:val>
                                        </p:tav>
                                      </p:tavLst>
                                    </p:anim>
                                    <p:anim calcmode="lin" valueType="num">
                                      <p:cBhvr additive="base">
                                        <p:cTn id="30"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21510"/>
                                        </p:tgtEl>
                                        <p:attrNameLst>
                                          <p:attrName>style.visibility</p:attrName>
                                        </p:attrNameLst>
                                      </p:cBhvr>
                                      <p:to>
                                        <p:strVal val="visible"/>
                                      </p:to>
                                    </p:set>
                                    <p:animEffect transition="in" filter="checkerboard(across)">
                                      <p:cBhvr>
                                        <p:cTn id="35"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215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365126"/>
            <a:ext cx="7759774" cy="1325563"/>
          </a:xfrm>
        </p:spPr>
        <p:txBody>
          <a:bodyPr>
            <a:normAutofit/>
          </a:bodyPr>
          <a:lstStyle/>
          <a:p>
            <a:pPr algn="ctr"/>
            <a:r>
              <a:rPr lang="en-GB" sz="3600" b="1" dirty="0" smtClean="0"/>
              <a:t>1648</a:t>
            </a:r>
            <a:r>
              <a:rPr lang="zh-CN" altLang="en-US" sz="3600" b="1" dirty="0" smtClean="0"/>
              <a:t>年威斯特伐利亚和会后的欧洲</a:t>
            </a:r>
            <a:endParaRPr lang="en-GB"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2419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245507"/>
      </p:ext>
    </p:extLst>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1DC899AC-3F52-46DD-912A-84DAA230BC75}" type="slidenum">
              <a:rPr kumimoji="1" lang="zh-CN" altLang="en-US" sz="1400" smtClean="0">
                <a:latin typeface="Times New Roman" pitchFamily="18" charset="0"/>
                <a:ea typeface="宋体" pitchFamily="2" charset="-122"/>
                <a:cs typeface="Arial" charset="0"/>
              </a:rPr>
              <a:pPr>
                <a:buClr>
                  <a:schemeClr val="tx1"/>
                </a:buClr>
              </a:pPr>
              <a:t>15</a:t>
            </a:fld>
            <a:endParaRPr kumimoji="1" lang="en-US" altLang="zh-CN" sz="1400" smtClean="0">
              <a:latin typeface="Times New Roman" pitchFamily="18" charset="0"/>
              <a:ea typeface="宋体" pitchFamily="2" charset="-122"/>
              <a:cs typeface="Arial" charset="0"/>
            </a:endParaRPr>
          </a:p>
        </p:txBody>
      </p:sp>
      <p:sp>
        <p:nvSpPr>
          <p:cNvPr id="26627" name="Rectangle 2"/>
          <p:cNvSpPr>
            <a:spLocks noGrp="1" noChangeArrowheads="1"/>
          </p:cNvSpPr>
          <p:nvPr>
            <p:ph type="title" idx="4294967295"/>
          </p:nvPr>
        </p:nvSpPr>
        <p:spPr>
          <a:xfrm>
            <a:off x="1368425" y="334963"/>
            <a:ext cx="7775575" cy="738187"/>
          </a:xfrm>
        </p:spPr>
        <p:txBody>
          <a:bodyPr anchor="b">
            <a:normAutofit fontScale="90000"/>
          </a:bodyPr>
          <a:lstStyle/>
          <a:p>
            <a:pPr algn="ctr" eaLnBrk="1" hangingPunct="1"/>
            <a:r>
              <a:rPr lang="zh-CN" altLang="en-US" sz="5000" b="1" smtClean="0">
                <a:latin typeface="宋体" pitchFamily="2" charset="-122"/>
              </a:rPr>
              <a:t>国际法的历史</a:t>
            </a:r>
          </a:p>
        </p:txBody>
      </p:sp>
      <p:sp>
        <p:nvSpPr>
          <p:cNvPr id="123907" name="Rectangle 3"/>
          <p:cNvSpPr>
            <a:spLocks noGrp="1" noChangeArrowheads="1"/>
          </p:cNvSpPr>
          <p:nvPr>
            <p:ph type="body" idx="4294967295"/>
          </p:nvPr>
        </p:nvSpPr>
        <p:spPr>
          <a:xfrm>
            <a:off x="4052003" y="1571625"/>
            <a:ext cx="4606925" cy="4195763"/>
          </a:xfrm>
        </p:spPr>
        <p:txBody>
          <a:bodyPr>
            <a:normAutofit/>
          </a:bodyPr>
          <a:lstStyle/>
          <a:p>
            <a:pPr algn="just" eaLnBrk="1" hangingPunct="1">
              <a:buFont typeface="Wingdings" pitchFamily="2" charset="2"/>
              <a:buChar char="Ø"/>
            </a:pPr>
            <a:r>
              <a:rPr lang="en-US" altLang="zh-CN" sz="3200" b="1" dirty="0" smtClean="0">
                <a:ea typeface="楷体_GB2312" pitchFamily="49" charset="-122"/>
              </a:rPr>
              <a:t>1789</a:t>
            </a:r>
            <a:r>
              <a:rPr lang="zh-CN" altLang="en-US" sz="3200" b="1" dirty="0" smtClean="0">
                <a:latin typeface="Times New Roman" pitchFamily="18" charset="0"/>
                <a:ea typeface="楷体_GB2312" pitchFamily="49" charset="-122"/>
              </a:rPr>
              <a:t>年法国大革命</a:t>
            </a:r>
            <a:endParaRPr lang="zh-CN" altLang="en-US" sz="3200" dirty="0" smtClean="0"/>
          </a:p>
          <a:p>
            <a:pPr algn="just" eaLnBrk="1" hangingPunct="1">
              <a:buFont typeface="Wingdings" pitchFamily="2" charset="2"/>
              <a:buNone/>
            </a:pPr>
            <a:r>
              <a:rPr lang="zh-CN" altLang="en-US" sz="2600" dirty="0" smtClean="0">
                <a:latin typeface="Times New Roman" pitchFamily="18" charset="0"/>
                <a:ea typeface="楷体_GB2312" pitchFamily="49" charset="-122"/>
              </a:rPr>
              <a:t>	 提出了国家基本权利和义务的概念，国家主权原则、国家领土原则、民族自决权原则、不干涉内政原则，等。博丹（</a:t>
            </a:r>
            <a:r>
              <a:rPr lang="en-US" altLang="zh-CN" sz="2600" dirty="0" err="1" smtClean="0">
                <a:ea typeface="楷体_GB2312" pitchFamily="49" charset="-122"/>
              </a:rPr>
              <a:t>Bodin</a:t>
            </a:r>
            <a:r>
              <a:rPr lang="zh-CN" altLang="en-US" sz="2600" dirty="0" smtClean="0">
                <a:latin typeface="Times New Roman" pitchFamily="18" charset="0"/>
                <a:ea typeface="楷体_GB2312" pitchFamily="49" charset="-122"/>
              </a:rPr>
              <a:t>）和霍布斯</a:t>
            </a:r>
            <a:r>
              <a:rPr lang="zh-CN" altLang="en-US" sz="2600" dirty="0" smtClean="0">
                <a:ea typeface="楷体_GB2312" pitchFamily="49" charset="-122"/>
              </a:rPr>
              <a:t> </a:t>
            </a:r>
            <a:r>
              <a:rPr lang="zh-CN" altLang="en-US" sz="2600" dirty="0" smtClean="0">
                <a:latin typeface="Times New Roman" pitchFamily="18" charset="0"/>
                <a:ea typeface="楷体_GB2312" pitchFamily="49" charset="-122"/>
              </a:rPr>
              <a:t>（</a:t>
            </a:r>
            <a:r>
              <a:rPr lang="en-US" altLang="zh-CN" sz="2600" dirty="0" smtClean="0">
                <a:ea typeface="楷体_GB2312" pitchFamily="49" charset="-122"/>
              </a:rPr>
              <a:t>Hobbes</a:t>
            </a:r>
            <a:r>
              <a:rPr lang="zh-CN" altLang="en-US" sz="2600" dirty="0" smtClean="0">
                <a:latin typeface="Times New Roman" pitchFamily="18" charset="0"/>
                <a:ea typeface="楷体_GB2312" pitchFamily="49" charset="-122"/>
              </a:rPr>
              <a:t>）提出的主权的观念。</a:t>
            </a:r>
            <a:endParaRPr lang="zh-CN" altLang="en-US" sz="2600" dirty="0" smtClean="0">
              <a:ea typeface="楷体_GB2312" pitchFamily="49" charset="-122"/>
            </a:endParaRPr>
          </a:p>
          <a:p>
            <a:pPr algn="just" eaLnBrk="1" hangingPunct="1">
              <a:buFont typeface="Wingdings" pitchFamily="2" charset="2"/>
              <a:buNone/>
            </a:pPr>
            <a:r>
              <a:rPr lang="zh-CN" altLang="en-US" sz="2600" dirty="0" smtClean="0">
                <a:ea typeface="楷体_GB2312" pitchFamily="49" charset="-122"/>
              </a:rPr>
              <a:t> </a:t>
            </a:r>
            <a:r>
              <a:rPr lang="zh-CN" altLang="en-US" sz="2200" b="1" dirty="0" smtClean="0">
                <a:latin typeface="Times New Roman" pitchFamily="18" charset="0"/>
                <a:ea typeface="楷体_GB2312" pitchFamily="49" charset="-122"/>
              </a:rPr>
              <a:t>	特点：</a:t>
            </a:r>
            <a:r>
              <a:rPr lang="zh-CN" altLang="en-US" sz="2200" dirty="0" smtClean="0">
                <a:latin typeface="Times New Roman" pitchFamily="18" charset="0"/>
                <a:ea typeface="楷体_GB2312" pitchFamily="49" charset="-122"/>
              </a:rPr>
              <a:t>强化了国际法的基础</a:t>
            </a:r>
            <a:r>
              <a:rPr lang="zh-CN" altLang="en-US" sz="2200" dirty="0" smtClean="0">
                <a:ea typeface="楷体_GB2312" pitchFamily="49" charset="-122"/>
              </a:rPr>
              <a:t> </a:t>
            </a:r>
            <a:r>
              <a:rPr lang="zh-CN" altLang="en-US" sz="2200" dirty="0" smtClean="0">
                <a:latin typeface="Times New Roman" pitchFamily="18" charset="0"/>
                <a:ea typeface="楷体_GB2312" pitchFamily="49" charset="-122"/>
              </a:rPr>
              <a:t>－</a:t>
            </a:r>
            <a:r>
              <a:rPr lang="zh-CN" altLang="en-US" sz="2200" dirty="0" smtClean="0">
                <a:ea typeface="楷体_GB2312" pitchFamily="49" charset="-122"/>
              </a:rPr>
              <a:t> </a:t>
            </a:r>
            <a:r>
              <a:rPr lang="zh-CN" altLang="en-US" sz="2200" dirty="0" smtClean="0">
                <a:latin typeface="Times New Roman" pitchFamily="18" charset="0"/>
                <a:ea typeface="楷体_GB2312" pitchFamily="49" charset="-122"/>
              </a:rPr>
              <a:t>国家主权。</a:t>
            </a:r>
            <a:endParaRPr lang="zh-CN" altLang="en-US" sz="2200" dirty="0" smtClean="0"/>
          </a:p>
        </p:txBody>
      </p:sp>
      <p:sp>
        <p:nvSpPr>
          <p:cNvPr id="26629"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115F853E-B82D-4695-891F-AADF1C60B0C8}" type="slidenum">
              <a:rPr lang="zh-CN" altLang="en-US" sz="1400">
                <a:cs typeface="Arial" charset="0"/>
              </a:rPr>
              <a:pPr algn="r">
                <a:buClr>
                  <a:schemeClr val="tx1"/>
                </a:buClr>
              </a:pPr>
              <a:t>15</a:t>
            </a:fld>
            <a:endParaRPr lang="en-US" altLang="zh-CN" sz="1400">
              <a:cs typeface="Arial" charset="0"/>
            </a:endParaRPr>
          </a:p>
        </p:txBody>
      </p:sp>
      <p:pic>
        <p:nvPicPr>
          <p:cNvPr id="22534" name="图片 4" descr="200px-Prise_de_la_Bastille.jpg"/>
          <p:cNvPicPr>
            <a:picLocks noChangeAspect="1"/>
          </p:cNvPicPr>
          <p:nvPr/>
        </p:nvPicPr>
        <p:blipFill>
          <a:blip r:embed="rId3"/>
          <a:srcRect/>
          <a:stretch>
            <a:fillRect/>
          </a:stretch>
        </p:blipFill>
        <p:spPr bwMode="auto">
          <a:xfrm>
            <a:off x="642938" y="1571625"/>
            <a:ext cx="3065462" cy="407193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linds(horizontal)">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blinds(horizontal)">
                                      <p:cBhvr>
                                        <p:cTn id="12" dur="500"/>
                                        <p:tgtEl>
                                          <p:spTgt spid="123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blinds(horizontal)">
                                      <p:cBhvr>
                                        <p:cTn id="17" dur="500"/>
                                        <p:tgtEl>
                                          <p:spTgt spid="123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slide(fromBottom)">
                                      <p:cBhvr>
                                        <p:cTn id="2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7740477D-D383-4450-9CA5-5D84B47F2BE9}" type="slidenum">
              <a:rPr kumimoji="1" lang="zh-CN" altLang="en-US" sz="1400" smtClean="0">
                <a:latin typeface="Times New Roman" pitchFamily="18" charset="0"/>
                <a:ea typeface="宋体" pitchFamily="2" charset="-122"/>
                <a:cs typeface="Arial" charset="0"/>
              </a:rPr>
              <a:pPr>
                <a:buClr>
                  <a:schemeClr val="tx1"/>
                </a:buClr>
              </a:pPr>
              <a:t>16</a:t>
            </a:fld>
            <a:endParaRPr kumimoji="1" lang="en-US" altLang="zh-CN" sz="1400" smtClean="0">
              <a:latin typeface="Times New Roman" pitchFamily="18" charset="0"/>
              <a:ea typeface="宋体" pitchFamily="2" charset="-122"/>
              <a:cs typeface="Arial" charset="0"/>
            </a:endParaRPr>
          </a:p>
        </p:txBody>
      </p:sp>
      <p:sp>
        <p:nvSpPr>
          <p:cNvPr id="27651" name="Rectangle 2"/>
          <p:cNvSpPr>
            <a:spLocks noGrp="1" noChangeArrowheads="1"/>
          </p:cNvSpPr>
          <p:nvPr>
            <p:ph type="title" idx="4294967295"/>
          </p:nvPr>
        </p:nvSpPr>
        <p:spPr>
          <a:xfrm>
            <a:off x="1368425" y="298450"/>
            <a:ext cx="7775575" cy="915988"/>
          </a:xfrm>
        </p:spPr>
        <p:txBody>
          <a:bodyPr anchor="b"/>
          <a:lstStyle/>
          <a:p>
            <a:pPr algn="ctr" eaLnBrk="1" hangingPunct="1"/>
            <a:r>
              <a:rPr lang="zh-CN" altLang="en-US" sz="5000" b="1" smtClean="0">
                <a:latin typeface="宋体" pitchFamily="2" charset="-122"/>
              </a:rPr>
              <a:t>国际法的历史</a:t>
            </a:r>
          </a:p>
        </p:txBody>
      </p:sp>
      <p:sp>
        <p:nvSpPr>
          <p:cNvPr id="125955" name="Rectangle 3"/>
          <p:cNvSpPr>
            <a:spLocks noGrp="1" noChangeArrowheads="1"/>
          </p:cNvSpPr>
          <p:nvPr>
            <p:ph type="body" idx="4294967295"/>
          </p:nvPr>
        </p:nvSpPr>
        <p:spPr>
          <a:xfrm>
            <a:off x="4086225" y="1428750"/>
            <a:ext cx="4600575" cy="5018088"/>
          </a:xfrm>
        </p:spPr>
        <p:txBody>
          <a:bodyPr/>
          <a:lstStyle/>
          <a:p>
            <a:pPr algn="just" eaLnBrk="1" hangingPunct="1">
              <a:buFont typeface="Wingdings" pitchFamily="2" charset="2"/>
              <a:buChar char="Ø"/>
            </a:pPr>
            <a:r>
              <a:rPr lang="zh-CN" altLang="en-US" sz="3200" b="1" dirty="0" smtClean="0">
                <a:latin typeface="Times New Roman" pitchFamily="18" charset="0"/>
                <a:ea typeface="楷体_GB2312" pitchFamily="49" charset="-122"/>
              </a:rPr>
              <a:t>帝国主义阶段</a:t>
            </a:r>
            <a:endParaRPr lang="zh-CN" altLang="en-US" sz="3200" dirty="0" smtClean="0"/>
          </a:p>
          <a:p>
            <a:pPr algn="just" eaLnBrk="1" hangingPunct="1">
              <a:buFont typeface="Wingdings" pitchFamily="2" charset="2"/>
              <a:buNone/>
            </a:pPr>
            <a:r>
              <a:rPr lang="zh-CN" altLang="en-US" sz="1900" dirty="0" smtClean="0">
                <a:latin typeface="Times New Roman" pitchFamily="18" charset="0"/>
                <a:ea typeface="楷体_GB2312" pitchFamily="49" charset="-122"/>
              </a:rPr>
              <a:t>	</a:t>
            </a:r>
            <a:r>
              <a:rPr lang="zh-CN" altLang="en-US" sz="2200" dirty="0" smtClean="0">
                <a:latin typeface="Times New Roman" pitchFamily="18" charset="0"/>
                <a:ea typeface="楷体_GB2312" pitchFamily="49" charset="-122"/>
              </a:rPr>
              <a:t>确立了一些与帝国主义制度相适应的制度，如保护关系、势力范围、合法干涉、和平封锁、领事裁判权、租借地、租界等。</a:t>
            </a:r>
            <a:endParaRPr lang="en-US" altLang="zh-CN" sz="1900" dirty="0" smtClean="0">
              <a:latin typeface="Times New Roman" pitchFamily="18" charset="0"/>
              <a:ea typeface="楷体_GB2312" pitchFamily="49" charset="-122"/>
            </a:endParaRPr>
          </a:p>
          <a:p>
            <a:pPr lvl="1" algn="just" eaLnBrk="1" hangingPunct="1">
              <a:buFont typeface="Wingdings" pitchFamily="2" charset="2"/>
              <a:buChar char="ü"/>
            </a:pPr>
            <a:r>
              <a:rPr lang="en-US" altLang="zh-CN" sz="2000" b="1" dirty="0" smtClean="0">
                <a:latin typeface="Times New Roman" pitchFamily="18" charset="0"/>
                <a:ea typeface="楷体_GB2312" pitchFamily="49" charset="-122"/>
              </a:rPr>
              <a:t>	</a:t>
            </a:r>
            <a:r>
              <a:rPr lang="zh-CN" altLang="en-US" sz="2000" b="1" dirty="0" smtClean="0">
                <a:latin typeface="Times New Roman" pitchFamily="18" charset="0"/>
                <a:ea typeface="楷体_GB2312" pitchFamily="49" charset="-122"/>
              </a:rPr>
              <a:t>特点：</a:t>
            </a:r>
            <a:endParaRPr lang="zh-CN" altLang="en-US" sz="2000" dirty="0" smtClean="0"/>
          </a:p>
          <a:p>
            <a:pPr lvl="1" algn="just" eaLnBrk="1" hangingPunct="1">
              <a:buFont typeface="Wingdings" pitchFamily="2" charset="2"/>
              <a:buNone/>
            </a:pPr>
            <a:r>
              <a:rPr lang="en-US" altLang="zh-CN" sz="1800" dirty="0" smtClean="0">
                <a:ea typeface="楷体_GB2312" pitchFamily="49" charset="-122"/>
              </a:rPr>
              <a:t>1)</a:t>
            </a:r>
            <a:r>
              <a:rPr lang="en-US" altLang="zh-CN" sz="1800" dirty="0" smtClean="0">
                <a:cs typeface="Times New Roman" pitchFamily="18" charset="0"/>
              </a:rPr>
              <a:t> </a:t>
            </a:r>
            <a:r>
              <a:rPr lang="zh-CN" altLang="en-US" sz="1800" dirty="0" smtClean="0">
                <a:latin typeface="Times New Roman" pitchFamily="18" charset="0"/>
                <a:ea typeface="楷体_GB2312" pitchFamily="49" charset="-122"/>
              </a:rPr>
              <a:t>确立了一些列近代国际法准则：主权原则、平等原则、不干涉内政原则、政治犯不引渡、条约必须遵守、和平解决国际争端等。</a:t>
            </a:r>
            <a:endParaRPr lang="zh-CN" altLang="en-US" sz="1800" dirty="0" smtClean="0"/>
          </a:p>
          <a:p>
            <a:pPr lvl="1" algn="just" eaLnBrk="1" hangingPunct="1">
              <a:buFont typeface="Wingdings" pitchFamily="2" charset="2"/>
              <a:buNone/>
            </a:pPr>
            <a:r>
              <a:rPr lang="en-US" altLang="zh-CN" sz="1800" dirty="0" smtClean="0">
                <a:ea typeface="楷体_GB2312" pitchFamily="49" charset="-122"/>
              </a:rPr>
              <a:t>2)</a:t>
            </a:r>
            <a:r>
              <a:rPr lang="en-US" altLang="zh-CN" sz="1800" dirty="0" smtClean="0"/>
              <a:t> </a:t>
            </a:r>
            <a:r>
              <a:rPr lang="zh-CN" altLang="en-US" sz="1800" dirty="0" smtClean="0">
                <a:latin typeface="Times New Roman" pitchFamily="18" charset="0"/>
                <a:ea typeface="楷体_GB2312" pitchFamily="49" charset="-122"/>
              </a:rPr>
              <a:t>国际法的到系统的发展，领域扩大：常设外交使节制度、永久中立国制度、国际会议制度、国际仲裁制度等。</a:t>
            </a:r>
            <a:endParaRPr lang="zh-CN" altLang="en-US" sz="1800" dirty="0" smtClean="0"/>
          </a:p>
          <a:p>
            <a:pPr lvl="1" algn="just" eaLnBrk="1" hangingPunct="1">
              <a:buFont typeface="Wingdings" pitchFamily="2" charset="2"/>
              <a:buNone/>
            </a:pPr>
            <a:r>
              <a:rPr lang="en-US" altLang="zh-CN" sz="1800" dirty="0" smtClean="0">
                <a:ea typeface="楷体_GB2312" pitchFamily="49" charset="-122"/>
              </a:rPr>
              <a:t>3)</a:t>
            </a:r>
            <a:r>
              <a:rPr lang="en-US" altLang="zh-CN" sz="1800" dirty="0" smtClean="0"/>
              <a:t> </a:t>
            </a:r>
            <a:r>
              <a:rPr lang="zh-CN" altLang="en-US" sz="1800" dirty="0" smtClean="0">
                <a:latin typeface="Times New Roman" pitchFamily="18" charset="0"/>
                <a:ea typeface="楷体_GB2312" pitchFamily="49" charset="-122"/>
              </a:rPr>
              <a:t>适用的地理范围扩大：从欧洲扩大到美洲和亚洲、非洲等一些地区。</a:t>
            </a:r>
            <a:endParaRPr lang="zh-CN" altLang="en-US" sz="2000" dirty="0" smtClean="0">
              <a:ea typeface="楷体_GB2312" pitchFamily="49" charset="-122"/>
            </a:endParaRPr>
          </a:p>
        </p:txBody>
      </p:sp>
      <p:sp>
        <p:nvSpPr>
          <p:cNvPr id="27653"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40CA97FC-7C1B-4EA9-B5EA-9DA03B96743A}" type="slidenum">
              <a:rPr lang="zh-CN" altLang="en-US" sz="1400">
                <a:cs typeface="Arial" charset="0"/>
              </a:rPr>
              <a:pPr algn="r">
                <a:buClr>
                  <a:schemeClr val="tx1"/>
                </a:buClr>
              </a:pPr>
              <a:t>16</a:t>
            </a:fld>
            <a:endParaRPr lang="en-US" altLang="zh-CN" sz="1400">
              <a:cs typeface="Arial" charset="0"/>
            </a:endParaRPr>
          </a:p>
        </p:txBody>
      </p:sp>
      <p:pic>
        <p:nvPicPr>
          <p:cNvPr id="23558" name="Picture 7" descr="http://laiba.tianya.cn/laiba/images/1203551/12356276431498230787/A/1/m.jpg"/>
          <p:cNvPicPr>
            <a:picLocks noChangeAspect="1" noChangeArrowheads="1"/>
          </p:cNvPicPr>
          <p:nvPr/>
        </p:nvPicPr>
        <p:blipFill>
          <a:blip r:embed="rId4"/>
          <a:srcRect/>
          <a:stretch>
            <a:fillRect/>
          </a:stretch>
        </p:blipFill>
        <p:spPr bwMode="auto">
          <a:xfrm>
            <a:off x="571500" y="1428750"/>
            <a:ext cx="3208338" cy="4521200"/>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 calcmode="lin" valueType="num">
                                      <p:cBhvr additive="base">
                                        <p:cTn id="17"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59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125955">
                                            <p:txEl>
                                              <p:pRg st="3" end="3"/>
                                            </p:txEl>
                                          </p:spTgt>
                                        </p:tgtEl>
                                        <p:attrNameLst>
                                          <p:attrName>style.visibility</p:attrName>
                                        </p:attrNameLst>
                                      </p:cBhvr>
                                      <p:to>
                                        <p:strVal val="visible"/>
                                      </p:to>
                                    </p:set>
                                    <p:anim calcmode="lin" valueType="num">
                                      <p:cBhvr additive="base">
                                        <p:cTn id="21"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59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125955">
                                            <p:txEl>
                                              <p:pRg st="4" end="4"/>
                                            </p:txEl>
                                          </p:spTgt>
                                        </p:tgtEl>
                                        <p:attrNameLst>
                                          <p:attrName>style.visibility</p:attrName>
                                        </p:attrNameLst>
                                      </p:cBhvr>
                                      <p:to>
                                        <p:strVal val="visible"/>
                                      </p:to>
                                    </p:set>
                                    <p:anim calcmode="lin" valueType="num">
                                      <p:cBhvr additive="base">
                                        <p:cTn id="25"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25955">
                                            <p:txEl>
                                              <p:pRg st="5" end="5"/>
                                            </p:txEl>
                                          </p:spTgt>
                                        </p:tgtEl>
                                        <p:attrNameLst>
                                          <p:attrName>style.visibility</p:attrName>
                                        </p:attrNameLst>
                                      </p:cBhvr>
                                      <p:to>
                                        <p:strVal val="visible"/>
                                      </p:to>
                                    </p:set>
                                    <p:anim calcmode="lin" valueType="num">
                                      <p:cBhvr additive="base">
                                        <p:cTn id="29" dur="500" fill="hold"/>
                                        <p:tgtEl>
                                          <p:spTgt spid="12595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59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checkerboard(across)">
                                      <p:cBhvr>
                                        <p:cTn id="35"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08708A69-696C-4ED8-89A8-E0455F59B601}" type="slidenum">
              <a:rPr kumimoji="1" lang="zh-CN" altLang="en-US" sz="1400" smtClean="0">
                <a:latin typeface="Times New Roman" pitchFamily="18" charset="0"/>
                <a:ea typeface="宋体" pitchFamily="2" charset="-122"/>
                <a:cs typeface="Arial" charset="0"/>
              </a:rPr>
              <a:pPr>
                <a:buClr>
                  <a:schemeClr val="tx1"/>
                </a:buClr>
              </a:pPr>
              <a:t>17</a:t>
            </a:fld>
            <a:endParaRPr kumimoji="1" lang="en-US" altLang="zh-CN" sz="1400" smtClean="0">
              <a:latin typeface="Times New Roman" pitchFamily="18" charset="0"/>
              <a:ea typeface="宋体" pitchFamily="2" charset="-122"/>
              <a:cs typeface="Arial" charset="0"/>
            </a:endParaRPr>
          </a:p>
        </p:txBody>
      </p:sp>
      <p:sp>
        <p:nvSpPr>
          <p:cNvPr id="28675" name="Rectangle 2"/>
          <p:cNvSpPr>
            <a:spLocks noGrp="1" noChangeArrowheads="1"/>
          </p:cNvSpPr>
          <p:nvPr>
            <p:ph type="title" idx="4294967295"/>
          </p:nvPr>
        </p:nvSpPr>
        <p:spPr>
          <a:xfrm>
            <a:off x="1387475" y="320675"/>
            <a:ext cx="7756525" cy="919163"/>
          </a:xfrm>
        </p:spPr>
        <p:txBody>
          <a:bodyPr anchor="b"/>
          <a:lstStyle/>
          <a:p>
            <a:pPr algn="ctr" eaLnBrk="1" hangingPunct="1"/>
            <a:r>
              <a:rPr lang="zh-CN" altLang="en-US" sz="5000" b="1" smtClean="0">
                <a:latin typeface="宋体" pitchFamily="2" charset="-122"/>
              </a:rPr>
              <a:t>国际法的历史</a:t>
            </a:r>
          </a:p>
        </p:txBody>
      </p:sp>
      <p:sp>
        <p:nvSpPr>
          <p:cNvPr id="130051" name="Rectangle 3"/>
          <p:cNvSpPr>
            <a:spLocks noGrp="1" noChangeArrowheads="1"/>
          </p:cNvSpPr>
          <p:nvPr>
            <p:ph type="body" idx="4294967295"/>
          </p:nvPr>
        </p:nvSpPr>
        <p:spPr>
          <a:xfrm>
            <a:off x="3491880" y="1484784"/>
            <a:ext cx="4886325" cy="4648200"/>
          </a:xfrm>
        </p:spPr>
        <p:txBody>
          <a:bodyPr/>
          <a:lstStyle/>
          <a:p>
            <a:pPr algn="just" eaLnBrk="1" hangingPunct="1">
              <a:buFont typeface="Wingdings" pitchFamily="2" charset="2"/>
              <a:buChar char="Ø"/>
            </a:pPr>
            <a:r>
              <a:rPr lang="zh-CN" altLang="en-US" sz="2800" b="1" dirty="0" smtClean="0">
                <a:latin typeface="Times New Roman" pitchFamily="18" charset="0"/>
                <a:ea typeface="楷体_GB2312" pitchFamily="49" charset="-122"/>
              </a:rPr>
              <a:t>现代国际法</a:t>
            </a:r>
            <a:r>
              <a:rPr lang="zh-CN" altLang="en-US" sz="2800" b="1" dirty="0" smtClean="0">
                <a:ea typeface="楷体_GB2312" pitchFamily="49" charset="-122"/>
              </a:rPr>
              <a:t> </a:t>
            </a:r>
            <a:r>
              <a:rPr lang="zh-CN" altLang="en-US" sz="2800" b="1" dirty="0" smtClean="0">
                <a:latin typeface="Times New Roman" pitchFamily="18" charset="0"/>
                <a:ea typeface="楷体_GB2312" pitchFamily="49" charset="-122"/>
              </a:rPr>
              <a:t>（</a:t>
            </a:r>
            <a:r>
              <a:rPr lang="en-US" altLang="zh-CN" sz="2800" b="1" dirty="0" smtClean="0">
                <a:ea typeface="楷体_GB2312" pitchFamily="49" charset="-122"/>
              </a:rPr>
              <a:t>1917</a:t>
            </a:r>
            <a:r>
              <a:rPr lang="zh-CN" altLang="en-US" sz="2800" b="1" dirty="0" smtClean="0">
                <a:latin typeface="Times New Roman" pitchFamily="18" charset="0"/>
                <a:ea typeface="楷体_GB2312" pitchFamily="49" charset="-122"/>
              </a:rPr>
              <a:t>年之后）</a:t>
            </a:r>
            <a:endParaRPr lang="zh-CN" altLang="en-US" sz="2800" dirty="0" smtClean="0">
              <a:latin typeface="Times New Roman" pitchFamily="18" charset="0"/>
              <a:ea typeface="楷体_GB2312" pitchFamily="49" charset="-122"/>
            </a:endParaRPr>
          </a:p>
          <a:p>
            <a:pPr algn="just" eaLnBrk="1" hangingPunct="1">
              <a:buFont typeface="Wingdings" pitchFamily="2" charset="2"/>
              <a:buNone/>
            </a:pPr>
            <a:r>
              <a:rPr lang="zh-CN" altLang="en-US" sz="2000" dirty="0" smtClean="0">
                <a:latin typeface="Times New Roman" pitchFamily="18" charset="0"/>
                <a:ea typeface="楷体_GB2312" pitchFamily="49" charset="-122"/>
              </a:rPr>
              <a:t>	</a:t>
            </a:r>
            <a:r>
              <a:rPr lang="zh-CN" altLang="en-US" sz="2200" dirty="0" smtClean="0">
                <a:latin typeface="Times New Roman" pitchFamily="18" charset="0"/>
                <a:ea typeface="楷体_GB2312" pitchFamily="49" charset="-122"/>
              </a:rPr>
              <a:t>国际联盟创建了世界上第一个普遍性的政府间国际组织。通过了</a:t>
            </a:r>
            <a:r>
              <a:rPr lang="en-US" altLang="zh-CN" sz="2200" dirty="0" smtClean="0">
                <a:latin typeface="Times New Roman" pitchFamily="18" charset="0"/>
                <a:ea typeface="楷体_GB2312" pitchFamily="49" charset="-122"/>
              </a:rPr>
              <a:t>《</a:t>
            </a:r>
            <a:r>
              <a:rPr lang="zh-CN" altLang="en-US" sz="2200" dirty="0" smtClean="0">
                <a:latin typeface="Times New Roman" pitchFamily="18" charset="0"/>
                <a:ea typeface="楷体_GB2312" pitchFamily="49" charset="-122"/>
              </a:rPr>
              <a:t>常设国际法院规约</a:t>
            </a:r>
            <a:r>
              <a:rPr lang="en-US" altLang="zh-CN" sz="2200" dirty="0" smtClean="0">
                <a:latin typeface="Times New Roman" pitchFamily="18" charset="0"/>
                <a:ea typeface="楷体_GB2312" pitchFamily="49" charset="-122"/>
              </a:rPr>
              <a:t>》</a:t>
            </a:r>
            <a:r>
              <a:rPr lang="zh-CN" altLang="en-US" sz="2200" dirty="0" smtClean="0">
                <a:latin typeface="Times New Roman" pitchFamily="18" charset="0"/>
                <a:ea typeface="楷体_GB2312" pitchFamily="49" charset="-122"/>
              </a:rPr>
              <a:t>，设立了历史上第一个国际司法机关</a:t>
            </a:r>
            <a:r>
              <a:rPr lang="zh-CN" altLang="en-US" sz="2200" dirty="0" smtClean="0">
                <a:ea typeface="楷体_GB2312" pitchFamily="49" charset="-122"/>
              </a:rPr>
              <a:t> </a:t>
            </a:r>
            <a:r>
              <a:rPr lang="en-US" altLang="zh-CN" sz="2200" dirty="0" smtClean="0">
                <a:ea typeface="楷体_GB2312" pitchFamily="49" charset="-122"/>
              </a:rPr>
              <a:t>– </a:t>
            </a:r>
            <a:r>
              <a:rPr lang="zh-CN" altLang="en-US" sz="2200" dirty="0" smtClean="0">
                <a:latin typeface="Times New Roman" pitchFamily="18" charset="0"/>
                <a:ea typeface="楷体_GB2312" pitchFamily="49" charset="-122"/>
              </a:rPr>
              <a:t>常设国际法院（</a:t>
            </a:r>
            <a:r>
              <a:rPr lang="en-US" altLang="zh-CN" sz="2200" dirty="0" smtClean="0">
                <a:ea typeface="楷体_GB2312" pitchFamily="49" charset="-122"/>
              </a:rPr>
              <a:t>Permanent International Court of Justice, PICJ</a:t>
            </a:r>
            <a:r>
              <a:rPr lang="zh-CN" altLang="en-US" sz="2200" dirty="0" smtClean="0">
                <a:latin typeface="Times New Roman" pitchFamily="18" charset="0"/>
                <a:ea typeface="楷体_GB2312" pitchFamily="49" charset="-122"/>
              </a:rPr>
              <a:t>）。</a:t>
            </a:r>
          </a:p>
          <a:p>
            <a:pPr algn="just" eaLnBrk="1" hangingPunct="1">
              <a:buFont typeface="Wingdings" pitchFamily="2" charset="2"/>
              <a:buChar char="Ø"/>
            </a:pPr>
            <a:r>
              <a:rPr lang="en-US" altLang="zh-CN" sz="2200" dirty="0" smtClean="0">
                <a:ea typeface="楷体_GB2312" pitchFamily="49" charset="-122"/>
              </a:rPr>
              <a:t>1928</a:t>
            </a:r>
            <a:r>
              <a:rPr lang="zh-CN" altLang="en-US" sz="2200" dirty="0" smtClean="0">
                <a:latin typeface="Times New Roman" pitchFamily="18" charset="0"/>
                <a:ea typeface="楷体_GB2312" pitchFamily="49" charset="-122"/>
              </a:rPr>
              <a:t>年，在巴黎签订了</a:t>
            </a:r>
            <a:r>
              <a:rPr lang="en-US" altLang="zh-CN" sz="2200" dirty="0" smtClean="0">
                <a:latin typeface="Times New Roman" pitchFamily="18" charset="0"/>
                <a:ea typeface="楷体_GB2312" pitchFamily="49" charset="-122"/>
              </a:rPr>
              <a:t>《</a:t>
            </a:r>
            <a:r>
              <a:rPr lang="zh-CN" altLang="en-US" sz="2200" dirty="0" smtClean="0">
                <a:latin typeface="Times New Roman" pitchFamily="18" charset="0"/>
                <a:ea typeface="楷体_GB2312" pitchFamily="49" charset="-122"/>
              </a:rPr>
              <a:t>非战公约</a:t>
            </a:r>
            <a:r>
              <a:rPr lang="en-US" altLang="zh-CN" sz="2200" dirty="0" smtClean="0">
                <a:latin typeface="Times New Roman" pitchFamily="18" charset="0"/>
                <a:ea typeface="楷体_GB2312" pitchFamily="49" charset="-122"/>
              </a:rPr>
              <a:t>》</a:t>
            </a:r>
            <a:r>
              <a:rPr lang="zh-CN" altLang="en-US" sz="2200" dirty="0" smtClean="0">
                <a:latin typeface="Times New Roman" pitchFamily="18" charset="0"/>
                <a:ea typeface="楷体_GB2312" pitchFamily="49" charset="-122"/>
              </a:rPr>
              <a:t>，第一次在法律上废除把战争作为推行国家政策工具。</a:t>
            </a:r>
            <a:endParaRPr lang="zh-CN" altLang="en-US" sz="2200" dirty="0" smtClean="0"/>
          </a:p>
        </p:txBody>
      </p:sp>
      <p:sp>
        <p:nvSpPr>
          <p:cNvPr id="28677"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9F5B9912-2D32-41DD-89FF-9A3484A01CCD}" type="slidenum">
              <a:rPr lang="zh-CN" altLang="en-US" sz="1400">
                <a:cs typeface="Arial" charset="0"/>
              </a:rPr>
              <a:pPr algn="r">
                <a:buClr>
                  <a:schemeClr val="tx1"/>
                </a:buClr>
              </a:pPr>
              <a:t>17</a:t>
            </a:fld>
            <a:endParaRPr lang="en-US" altLang="zh-CN" sz="1400">
              <a:cs typeface="Arial" charset="0"/>
            </a:endParaRPr>
          </a:p>
        </p:txBody>
      </p:sp>
      <p:pic>
        <p:nvPicPr>
          <p:cNvPr id="24582" name="图片 4" descr="The_Gap_in_the_Bridge League  Nations.gif"/>
          <p:cNvPicPr>
            <a:picLocks noChangeAspect="1"/>
          </p:cNvPicPr>
          <p:nvPr/>
        </p:nvPicPr>
        <p:blipFill>
          <a:blip r:embed="rId3"/>
          <a:srcRect/>
          <a:stretch>
            <a:fillRect/>
          </a:stretch>
        </p:blipFill>
        <p:spPr bwMode="auto">
          <a:xfrm>
            <a:off x="500063" y="1643063"/>
            <a:ext cx="2928937" cy="4143375"/>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arn(outVertical)">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barn(outVertical)">
                                      <p:cBhvr>
                                        <p:cTn id="12" dur="500"/>
                                        <p:tgtEl>
                                          <p:spTgt spid="13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barn(outVertical)">
                                      <p:cBhvr>
                                        <p:cTn id="17" dur="500"/>
                                        <p:tgtEl>
                                          <p:spTgt spid="130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slide(fromBottom)">
                                      <p:cBhvr>
                                        <p:cTn id="2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3336D344-B039-4E47-8190-3535085A8C95}" type="slidenum">
              <a:rPr kumimoji="1" lang="zh-CN" altLang="en-US" sz="1400" smtClean="0">
                <a:latin typeface="Times New Roman" pitchFamily="18" charset="0"/>
                <a:ea typeface="宋体" pitchFamily="2" charset="-122"/>
                <a:cs typeface="Arial" charset="0"/>
              </a:rPr>
              <a:pPr>
                <a:buClr>
                  <a:schemeClr val="tx1"/>
                </a:buClr>
              </a:pPr>
              <a:t>18</a:t>
            </a:fld>
            <a:endParaRPr kumimoji="1" lang="en-US" altLang="zh-CN" sz="1400" smtClean="0">
              <a:latin typeface="Times New Roman" pitchFamily="18" charset="0"/>
              <a:ea typeface="宋体" pitchFamily="2" charset="-122"/>
              <a:cs typeface="Arial" charset="0"/>
            </a:endParaRPr>
          </a:p>
        </p:txBody>
      </p:sp>
      <p:sp>
        <p:nvSpPr>
          <p:cNvPr id="29699" name="Rectangle 2"/>
          <p:cNvSpPr>
            <a:spLocks noGrp="1" noChangeArrowheads="1"/>
          </p:cNvSpPr>
          <p:nvPr>
            <p:ph type="title" idx="4294967295"/>
          </p:nvPr>
        </p:nvSpPr>
        <p:spPr>
          <a:xfrm>
            <a:off x="1368425" y="298450"/>
            <a:ext cx="7775575" cy="844550"/>
          </a:xfrm>
        </p:spPr>
        <p:txBody>
          <a:bodyPr anchor="b">
            <a:normAutofit/>
          </a:bodyPr>
          <a:lstStyle/>
          <a:p>
            <a:pPr algn="ctr" eaLnBrk="1" hangingPunct="1"/>
            <a:r>
              <a:rPr lang="zh-CN" altLang="en-US" sz="5000" b="1" smtClean="0">
                <a:latin typeface="宋体" pitchFamily="2" charset="-122"/>
              </a:rPr>
              <a:t>国际法的历史</a:t>
            </a:r>
          </a:p>
        </p:txBody>
      </p:sp>
      <p:sp>
        <p:nvSpPr>
          <p:cNvPr id="132099" name="Rectangle 3"/>
          <p:cNvSpPr>
            <a:spLocks noGrp="1" noChangeArrowheads="1"/>
          </p:cNvSpPr>
          <p:nvPr>
            <p:ph type="body" idx="4294967295"/>
          </p:nvPr>
        </p:nvSpPr>
        <p:spPr>
          <a:xfrm>
            <a:off x="1835696" y="1340768"/>
            <a:ext cx="6851104" cy="4608512"/>
          </a:xfrm>
        </p:spPr>
        <p:txBody>
          <a:bodyPr>
            <a:noAutofit/>
          </a:bodyPr>
          <a:lstStyle/>
          <a:p>
            <a:pPr algn="just" eaLnBrk="1" hangingPunct="1">
              <a:lnSpc>
                <a:spcPct val="90000"/>
              </a:lnSpc>
              <a:buFont typeface="Wingdings" pitchFamily="2" charset="2"/>
              <a:buChar char="ü"/>
            </a:pPr>
            <a:r>
              <a:rPr lang="zh-CN" altLang="en-US" sz="3200" b="1" dirty="0" smtClean="0">
                <a:latin typeface="Times New Roman" pitchFamily="18" charset="0"/>
                <a:ea typeface="楷体_GB2312" pitchFamily="49" charset="-122"/>
              </a:rPr>
              <a:t>现代国际关系的特点</a:t>
            </a:r>
            <a:r>
              <a:rPr lang="zh-CN" altLang="en-US" sz="3200" dirty="0" smtClean="0">
                <a:latin typeface="Times New Roman" pitchFamily="18" charset="0"/>
                <a:ea typeface="楷体_GB2312" pitchFamily="49" charset="-122"/>
              </a:rPr>
              <a:t>：</a:t>
            </a:r>
            <a:endParaRPr lang="zh-CN" altLang="en-US" sz="3200" dirty="0" smtClean="0"/>
          </a:p>
          <a:p>
            <a:pPr lvl="2" algn="just" eaLnBrk="1" hangingPunct="1">
              <a:lnSpc>
                <a:spcPct val="90000"/>
              </a:lnSpc>
              <a:buFont typeface="Wingdings" pitchFamily="2" charset="2"/>
              <a:buNone/>
            </a:pPr>
            <a:r>
              <a:rPr lang="en-US" altLang="zh-CN" sz="2000" dirty="0" smtClean="0">
                <a:ea typeface="楷体_GB2312" pitchFamily="49" charset="-122"/>
              </a:rPr>
              <a:t>1</a:t>
            </a:r>
            <a:r>
              <a:rPr lang="zh-CN" altLang="en-US" sz="2000" dirty="0" smtClean="0">
                <a:ea typeface="楷体_GB2312" pitchFamily="49" charset="-122"/>
              </a:rPr>
              <a:t>）</a:t>
            </a:r>
            <a:r>
              <a:rPr lang="zh-CN" altLang="en-US" sz="2000" dirty="0" smtClean="0">
                <a:cs typeface="Times New Roman" pitchFamily="18" charset="0"/>
              </a:rPr>
              <a:t> </a:t>
            </a:r>
            <a:r>
              <a:rPr lang="zh-CN" altLang="en-US" sz="2000" dirty="0" smtClean="0">
                <a:latin typeface="Times New Roman" pitchFamily="18" charset="0"/>
                <a:cs typeface="Times New Roman" pitchFamily="18" charset="0"/>
              </a:rPr>
              <a:t> </a:t>
            </a:r>
            <a:r>
              <a:rPr lang="zh-CN" altLang="en-US" sz="2000" dirty="0" smtClean="0">
                <a:latin typeface="Times New Roman" pitchFamily="18" charset="0"/>
                <a:ea typeface="楷体_GB2312" pitchFamily="49" charset="-122"/>
              </a:rPr>
              <a:t>新独立的国家兴起</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非殖民化运动。</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2</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a:t>
            </a:r>
            <a:r>
              <a:rPr lang="zh-CN" altLang="en-US" sz="2000" dirty="0" smtClean="0">
                <a:latin typeface="Times New Roman" pitchFamily="18" charset="0"/>
                <a:ea typeface="楷体_GB2312" pitchFamily="49" charset="-122"/>
              </a:rPr>
              <a:t>国际组织作用</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联合国：集体安全与人权体制。</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3</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a:t>
            </a:r>
            <a:r>
              <a:rPr lang="zh-CN" altLang="en-US" sz="2000" dirty="0" smtClean="0">
                <a:latin typeface="Times New Roman" pitchFamily="18" charset="0"/>
                <a:ea typeface="楷体_GB2312" pitchFamily="49" charset="-122"/>
              </a:rPr>
              <a:t>国际经济关系的变化</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国家的经济活动增多。</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4</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a:t>
            </a:r>
            <a:r>
              <a:rPr lang="zh-CN" altLang="en-US" sz="2000" dirty="0" smtClean="0">
                <a:latin typeface="Times New Roman" pitchFamily="18" charset="0"/>
                <a:ea typeface="楷体_GB2312" pitchFamily="49" charset="-122"/>
              </a:rPr>
              <a:t>科学技术的发展</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航空、航天等。</a:t>
            </a:r>
            <a:endParaRPr lang="zh-CN" altLang="en-US" sz="2000" dirty="0" smtClean="0"/>
          </a:p>
          <a:p>
            <a:pPr algn="just" eaLnBrk="1" hangingPunct="1">
              <a:lnSpc>
                <a:spcPct val="90000"/>
              </a:lnSpc>
              <a:buFont typeface="Wingdings" pitchFamily="2" charset="2"/>
              <a:buChar char="ü"/>
            </a:pPr>
            <a:r>
              <a:rPr lang="zh-CN" altLang="en-US" sz="3200" b="1" dirty="0" smtClean="0">
                <a:latin typeface="Times New Roman" pitchFamily="18" charset="0"/>
                <a:ea typeface="楷体_GB2312" pitchFamily="49" charset="-122"/>
              </a:rPr>
              <a:t>给国际法本身带来的变化：</a:t>
            </a:r>
            <a:endParaRPr lang="zh-CN" altLang="en-US" sz="3200" dirty="0" smtClean="0"/>
          </a:p>
          <a:p>
            <a:pPr lvl="2" algn="just" eaLnBrk="1" hangingPunct="1">
              <a:lnSpc>
                <a:spcPct val="90000"/>
              </a:lnSpc>
              <a:buFont typeface="Wingdings" pitchFamily="2" charset="2"/>
              <a:buNone/>
            </a:pPr>
            <a:r>
              <a:rPr lang="en-US" altLang="zh-CN" sz="2000" dirty="0" smtClean="0">
                <a:ea typeface="楷体_GB2312" pitchFamily="49" charset="-122"/>
              </a:rPr>
              <a:t>1</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国际法一般法律原则的确立与发展</a:t>
            </a:r>
            <a:r>
              <a:rPr lang="zh-CN" altLang="en-US" sz="2000" dirty="0" smtClean="0">
                <a:latin typeface="Times New Roman" pitchFamily="18" charset="0"/>
                <a:ea typeface="楷体_GB2312" pitchFamily="49" charset="-122"/>
              </a:rPr>
              <a:t>。</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2</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a:t>
            </a:r>
            <a:r>
              <a:rPr lang="zh-CN" altLang="en-US" sz="2000" dirty="0" smtClean="0">
                <a:latin typeface="Times New Roman" pitchFamily="18" charset="0"/>
                <a:ea typeface="楷体_GB2312" pitchFamily="49" charset="-122"/>
              </a:rPr>
              <a:t>国际法主体范围扩大</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国际组织。</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3</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ea typeface="楷体_GB2312" pitchFamily="49" charset="-122"/>
              </a:rPr>
              <a:t>国际法内容丰富</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外空法、海洋法、人权法、国 际经济法（</a:t>
            </a:r>
            <a:r>
              <a:rPr lang="en-US" altLang="zh-CN" sz="2000" dirty="0" smtClean="0">
                <a:latin typeface="Times New Roman" pitchFamily="18" charset="0"/>
                <a:ea typeface="楷体_GB2312" pitchFamily="49" charset="-122"/>
              </a:rPr>
              <a:t>GATT</a:t>
            </a:r>
            <a:r>
              <a:rPr lang="zh-CN" altLang="en-US" sz="2000" dirty="0" smtClean="0">
                <a:latin typeface="Times New Roman" pitchFamily="18" charset="0"/>
                <a:ea typeface="楷体_GB2312" pitchFamily="49" charset="-122"/>
              </a:rPr>
              <a:t>与</a:t>
            </a:r>
            <a:r>
              <a:rPr lang="en-US" altLang="zh-CN" sz="2000" dirty="0" smtClean="0">
                <a:latin typeface="Times New Roman" pitchFamily="18" charset="0"/>
                <a:ea typeface="楷体_GB2312" pitchFamily="49" charset="-122"/>
              </a:rPr>
              <a:t>WTO</a:t>
            </a:r>
            <a:r>
              <a:rPr lang="zh-CN" altLang="en-US" sz="2000" dirty="0" smtClean="0">
                <a:latin typeface="Times New Roman" pitchFamily="18" charset="0"/>
                <a:ea typeface="楷体_GB2312" pitchFamily="49" charset="-122"/>
              </a:rPr>
              <a:t>）、环境法等。</a:t>
            </a:r>
            <a:endParaRPr lang="zh-CN" altLang="en-US" sz="2000" dirty="0" smtClean="0"/>
          </a:p>
          <a:p>
            <a:pPr lvl="2" algn="just" eaLnBrk="1" hangingPunct="1">
              <a:lnSpc>
                <a:spcPct val="90000"/>
              </a:lnSpc>
              <a:buFont typeface="Wingdings" pitchFamily="2" charset="2"/>
              <a:buNone/>
            </a:pPr>
            <a:r>
              <a:rPr lang="en-US" altLang="zh-CN" sz="2000" dirty="0" smtClean="0">
                <a:ea typeface="楷体_GB2312" pitchFamily="49" charset="-122"/>
              </a:rPr>
              <a:t>4</a:t>
            </a:r>
            <a:r>
              <a:rPr lang="zh-CN" altLang="en-US" sz="2000" dirty="0" smtClean="0">
                <a:ea typeface="楷体_GB2312" pitchFamily="49" charset="-122"/>
              </a:rPr>
              <a:t>）</a:t>
            </a:r>
            <a:r>
              <a:rPr lang="zh-CN" altLang="en-US" sz="2000" dirty="0" smtClean="0"/>
              <a:t> </a:t>
            </a:r>
            <a:r>
              <a:rPr lang="zh-CN" altLang="en-US" sz="2000" dirty="0" smtClean="0">
                <a:latin typeface="Times New Roman" pitchFamily="18" charset="0"/>
              </a:rPr>
              <a:t> </a:t>
            </a:r>
            <a:r>
              <a:rPr lang="zh-CN" altLang="en-US" sz="2000" dirty="0" smtClean="0">
                <a:latin typeface="Times New Roman" pitchFamily="18" charset="0"/>
                <a:ea typeface="楷体_GB2312" pitchFamily="49" charset="-122"/>
              </a:rPr>
              <a:t>国际法规则更加系统化、法典化。</a:t>
            </a:r>
            <a:endParaRPr lang="zh-CN" altLang="en-US" sz="2000" dirty="0" smtClean="0"/>
          </a:p>
        </p:txBody>
      </p:sp>
      <p:sp>
        <p:nvSpPr>
          <p:cNvPr id="29701"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87615257-D6E4-490A-A92D-3E5E76D522B3}" type="slidenum">
              <a:rPr lang="zh-CN" altLang="en-US" sz="1400">
                <a:cs typeface="Arial" charset="0"/>
              </a:rPr>
              <a:pPr algn="r">
                <a:buClr>
                  <a:schemeClr val="tx1"/>
                </a:buClr>
              </a:pPr>
              <a:t>18</a:t>
            </a:fld>
            <a:endParaRPr lang="en-US" altLang="zh-CN" sz="1400">
              <a:cs typeface="Arial"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anim calcmode="lin" valueType="num">
                                      <p:cBhvr additive="base">
                                        <p:cTn id="11" dur="500" fill="hold"/>
                                        <p:tgtEl>
                                          <p:spTgt spid="13209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rbrake.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anim calcmode="lin" valueType="num">
                                      <p:cBhvr additive="base">
                                        <p:cTn id="15" dur="500" fill="hold"/>
                                        <p:tgtEl>
                                          <p:spTgt spid="13209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2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rbrake.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anim calcmode="lin" valueType="num">
                                      <p:cBhvr additive="base">
                                        <p:cTn id="19" dur="500" fill="hold"/>
                                        <p:tgtEl>
                                          <p:spTgt spid="13209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2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132099">
                                            <p:txEl>
                                              <p:pRg st="4" end="4"/>
                                            </p:txEl>
                                          </p:spTgt>
                                        </p:tgtEl>
                                        <p:attrNameLst>
                                          <p:attrName>style.visibility</p:attrName>
                                        </p:attrNameLst>
                                      </p:cBhvr>
                                      <p:to>
                                        <p:strVal val="visible"/>
                                      </p:to>
                                    </p:set>
                                    <p:anim calcmode="lin" valueType="num">
                                      <p:cBhvr additive="base">
                                        <p:cTn id="23" dur="500" fill="hold"/>
                                        <p:tgtEl>
                                          <p:spTgt spid="13209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32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arbrak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32099">
                                            <p:txEl>
                                              <p:pRg st="5" end="5"/>
                                            </p:txEl>
                                          </p:spTgt>
                                        </p:tgtEl>
                                        <p:attrNameLst>
                                          <p:attrName>style.visibility</p:attrName>
                                        </p:attrNameLst>
                                      </p:cBhvr>
                                      <p:to>
                                        <p:strVal val="visible"/>
                                      </p:to>
                                    </p:set>
                                    <p:anim calcmode="lin" valueType="num">
                                      <p:cBhvr additive="base">
                                        <p:cTn id="29" dur="500" fill="hold"/>
                                        <p:tgtEl>
                                          <p:spTgt spid="13209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320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arbrake.wav"/>
                                        </p:tgtEl>
                                      </p:cMediaNode>
                                    </p:audio>
                                  </p:subTnLst>
                                </p:cTn>
                              </p:par>
                              <p:par>
                                <p:cTn id="31" presetID="2" presetClass="entr" presetSubtype="2" fill="hold" grpId="0" nodeType="withEffect">
                                  <p:stCondLst>
                                    <p:cond delay="0"/>
                                  </p:stCondLst>
                                  <p:childTnLst>
                                    <p:set>
                                      <p:cBhvr>
                                        <p:cTn id="32" dur="1" fill="hold">
                                          <p:stCondLst>
                                            <p:cond delay="0"/>
                                          </p:stCondLst>
                                        </p:cTn>
                                        <p:tgtEl>
                                          <p:spTgt spid="132099">
                                            <p:txEl>
                                              <p:pRg st="6" end="6"/>
                                            </p:txEl>
                                          </p:spTgt>
                                        </p:tgtEl>
                                        <p:attrNameLst>
                                          <p:attrName>style.visibility</p:attrName>
                                        </p:attrNameLst>
                                      </p:cBhvr>
                                      <p:to>
                                        <p:strVal val="visible"/>
                                      </p:to>
                                    </p:set>
                                    <p:anim calcmode="lin" valueType="num">
                                      <p:cBhvr additive="base">
                                        <p:cTn id="33" dur="500" fill="hold"/>
                                        <p:tgtEl>
                                          <p:spTgt spid="13209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20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rbrake.wav"/>
                                        </p:tgtEl>
                                      </p:cMediaNode>
                                    </p:audio>
                                  </p:subTnLst>
                                </p:cTn>
                              </p:par>
                              <p:par>
                                <p:cTn id="35" presetID="2" presetClass="entr" presetSubtype="2" fill="hold" grpId="0" nodeType="withEffect">
                                  <p:stCondLst>
                                    <p:cond delay="0"/>
                                  </p:stCondLst>
                                  <p:childTnLst>
                                    <p:set>
                                      <p:cBhvr>
                                        <p:cTn id="36" dur="1" fill="hold">
                                          <p:stCondLst>
                                            <p:cond delay="0"/>
                                          </p:stCondLst>
                                        </p:cTn>
                                        <p:tgtEl>
                                          <p:spTgt spid="132099">
                                            <p:txEl>
                                              <p:pRg st="7" end="7"/>
                                            </p:txEl>
                                          </p:spTgt>
                                        </p:tgtEl>
                                        <p:attrNameLst>
                                          <p:attrName>style.visibility</p:attrName>
                                        </p:attrNameLst>
                                      </p:cBhvr>
                                      <p:to>
                                        <p:strVal val="visible"/>
                                      </p:to>
                                    </p:set>
                                    <p:anim calcmode="lin" valueType="num">
                                      <p:cBhvr additive="base">
                                        <p:cTn id="37" dur="500" fill="hold"/>
                                        <p:tgtEl>
                                          <p:spTgt spid="132099">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20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par>
                                <p:cTn id="39" presetID="2" presetClass="entr" presetSubtype="2" fill="hold" grpId="0" nodeType="withEffect">
                                  <p:stCondLst>
                                    <p:cond delay="0"/>
                                  </p:stCondLst>
                                  <p:childTnLst>
                                    <p:set>
                                      <p:cBhvr>
                                        <p:cTn id="40" dur="1" fill="hold">
                                          <p:stCondLst>
                                            <p:cond delay="0"/>
                                          </p:stCondLst>
                                        </p:cTn>
                                        <p:tgtEl>
                                          <p:spTgt spid="132099">
                                            <p:txEl>
                                              <p:pRg st="8" end="8"/>
                                            </p:txEl>
                                          </p:spTgt>
                                        </p:tgtEl>
                                        <p:attrNameLst>
                                          <p:attrName>style.visibility</p:attrName>
                                        </p:attrNameLst>
                                      </p:cBhvr>
                                      <p:to>
                                        <p:strVal val="visible"/>
                                      </p:to>
                                    </p:set>
                                    <p:anim calcmode="lin" valueType="num">
                                      <p:cBhvr additive="base">
                                        <p:cTn id="41" dur="500" fill="hold"/>
                                        <p:tgtEl>
                                          <p:spTgt spid="13209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20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arbrake.wav"/>
                                        </p:tgtEl>
                                      </p:cMediaNode>
                                    </p:audio>
                                  </p:subTnLst>
                                </p:cTn>
                              </p:par>
                              <p:par>
                                <p:cTn id="43" presetID="2" presetClass="entr" presetSubtype="2" fill="hold" grpId="0" nodeType="withEffect">
                                  <p:stCondLst>
                                    <p:cond delay="0"/>
                                  </p:stCondLst>
                                  <p:childTnLst>
                                    <p:set>
                                      <p:cBhvr>
                                        <p:cTn id="44" dur="1" fill="hold">
                                          <p:stCondLst>
                                            <p:cond delay="0"/>
                                          </p:stCondLst>
                                        </p:cTn>
                                        <p:tgtEl>
                                          <p:spTgt spid="132099">
                                            <p:txEl>
                                              <p:pRg st="9" end="9"/>
                                            </p:txEl>
                                          </p:spTgt>
                                        </p:tgtEl>
                                        <p:attrNameLst>
                                          <p:attrName>style.visibility</p:attrName>
                                        </p:attrNameLst>
                                      </p:cBhvr>
                                      <p:to>
                                        <p:strVal val="visible"/>
                                      </p:to>
                                    </p:set>
                                    <p:anim calcmode="lin" valueType="num">
                                      <p:cBhvr additive="base">
                                        <p:cTn id="45" dur="500" fill="hold"/>
                                        <p:tgtEl>
                                          <p:spTgt spid="132099">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20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C2482F44-717B-4929-AC33-68F719AD304B}" type="slidenum">
              <a:rPr kumimoji="1" lang="zh-CN" altLang="en-US" sz="1400" smtClean="0">
                <a:latin typeface="Times New Roman" pitchFamily="18" charset="0"/>
                <a:ea typeface="宋体" pitchFamily="2" charset="-122"/>
                <a:cs typeface="Arial" charset="0"/>
              </a:rPr>
              <a:pPr>
                <a:buClr>
                  <a:schemeClr val="tx1"/>
                </a:buClr>
              </a:pPr>
              <a:t>19</a:t>
            </a:fld>
            <a:endParaRPr kumimoji="1" lang="en-US" altLang="zh-CN" sz="1400" smtClean="0">
              <a:latin typeface="Times New Roman" pitchFamily="18" charset="0"/>
              <a:ea typeface="宋体" pitchFamily="2" charset="-122"/>
              <a:cs typeface="Arial" charset="0"/>
            </a:endParaRPr>
          </a:p>
        </p:txBody>
      </p:sp>
      <p:sp>
        <p:nvSpPr>
          <p:cNvPr id="30723" name="Rectangle 2"/>
          <p:cNvSpPr>
            <a:spLocks noGrp="1" noChangeArrowheads="1"/>
          </p:cNvSpPr>
          <p:nvPr>
            <p:ph type="title" idx="4294967295"/>
          </p:nvPr>
        </p:nvSpPr>
        <p:spPr>
          <a:xfrm>
            <a:off x="1368425" y="274638"/>
            <a:ext cx="7775575" cy="760412"/>
          </a:xfrm>
        </p:spPr>
        <p:txBody>
          <a:bodyPr anchor="b">
            <a:normAutofit fontScale="90000"/>
          </a:bodyPr>
          <a:lstStyle/>
          <a:p>
            <a:pPr algn="ctr" eaLnBrk="1" hangingPunct="1"/>
            <a:r>
              <a:rPr lang="zh-CN" altLang="en-US" sz="5000" b="1" dirty="0" smtClean="0">
                <a:latin typeface="宋体" pitchFamily="2" charset="-122"/>
              </a:rPr>
              <a:t>中国与国际法</a:t>
            </a:r>
            <a:r>
              <a:rPr lang="zh-CN" altLang="en-US" sz="5000" dirty="0" smtClean="0">
                <a:latin typeface="宋体" pitchFamily="2" charset="-122"/>
              </a:rPr>
              <a:t> </a:t>
            </a:r>
          </a:p>
        </p:txBody>
      </p:sp>
      <p:sp>
        <p:nvSpPr>
          <p:cNvPr id="134147" name="Rectangle 3"/>
          <p:cNvSpPr>
            <a:spLocks noGrp="1" noChangeArrowheads="1"/>
          </p:cNvSpPr>
          <p:nvPr>
            <p:ph type="body" idx="4294967295"/>
          </p:nvPr>
        </p:nvSpPr>
        <p:spPr>
          <a:xfrm>
            <a:off x="4139952" y="1273968"/>
            <a:ext cx="4314825" cy="4810125"/>
          </a:xfrm>
        </p:spPr>
        <p:txBody>
          <a:bodyPr/>
          <a:lstStyle/>
          <a:p>
            <a:pPr algn="just" eaLnBrk="1" hangingPunct="1">
              <a:lnSpc>
                <a:spcPct val="90000"/>
              </a:lnSpc>
              <a:buFont typeface="Wingdings" pitchFamily="2" charset="2"/>
              <a:buChar char="Ø"/>
            </a:pPr>
            <a:r>
              <a:rPr lang="zh-CN" altLang="en-US" sz="2600" b="1" dirty="0" smtClean="0">
                <a:latin typeface="Times New Roman" pitchFamily="18" charset="0"/>
                <a:ea typeface="楷体_GB2312" pitchFamily="49" charset="-122"/>
              </a:rPr>
              <a:t>古代</a:t>
            </a:r>
            <a:endParaRPr lang="zh-CN" altLang="en-US" sz="2600" dirty="0" smtClean="0"/>
          </a:p>
          <a:p>
            <a:pPr algn="just" eaLnBrk="1" hangingPunct="1">
              <a:lnSpc>
                <a:spcPct val="90000"/>
              </a:lnSpc>
              <a:buFont typeface="Wingdings" pitchFamily="2" charset="2"/>
              <a:buNone/>
            </a:pPr>
            <a:r>
              <a:rPr lang="zh-CN" altLang="en-US" sz="1900" dirty="0" smtClean="0">
                <a:latin typeface="Times New Roman" pitchFamily="18" charset="0"/>
                <a:ea typeface="楷体_GB2312" pitchFamily="49" charset="-122"/>
              </a:rPr>
              <a:t>	</a:t>
            </a:r>
            <a:r>
              <a:rPr lang="zh-CN" altLang="en-US" sz="2200" dirty="0" smtClean="0">
                <a:latin typeface="Times New Roman" pitchFamily="18" charset="0"/>
                <a:ea typeface="楷体_GB2312" pitchFamily="49" charset="-122"/>
              </a:rPr>
              <a:t>古代中国有国际法的萌芽，如派遣使节、订立同盟条约等。但是诸侯各国的往来不是现代意义上的国家往来。</a:t>
            </a:r>
            <a:endParaRPr lang="zh-CN" altLang="en-US" sz="2200" dirty="0" smtClean="0"/>
          </a:p>
          <a:p>
            <a:pPr algn="just" eaLnBrk="1" hangingPunct="1">
              <a:lnSpc>
                <a:spcPct val="90000"/>
              </a:lnSpc>
              <a:buFont typeface="Wingdings" pitchFamily="2" charset="2"/>
              <a:buNone/>
            </a:pPr>
            <a:r>
              <a:rPr lang="zh-CN" altLang="en-US" sz="2200" dirty="0" smtClean="0">
                <a:ea typeface="楷体_GB2312" pitchFamily="49" charset="-122"/>
              </a:rPr>
              <a:t> </a:t>
            </a:r>
            <a:r>
              <a:rPr lang="zh-CN" altLang="en-US" sz="2200" dirty="0" smtClean="0">
                <a:latin typeface="Times New Roman" pitchFamily="18" charset="0"/>
                <a:ea typeface="楷体_GB2312" pitchFamily="49" charset="-122"/>
              </a:rPr>
              <a:t>	公元前</a:t>
            </a:r>
            <a:r>
              <a:rPr lang="en-US" altLang="zh-CN" sz="2200" dirty="0" smtClean="0">
                <a:ea typeface="楷体_GB2312" pitchFamily="49" charset="-122"/>
              </a:rPr>
              <a:t>221</a:t>
            </a:r>
            <a:r>
              <a:rPr lang="zh-CN" altLang="en-US" sz="2200" dirty="0" smtClean="0">
                <a:latin typeface="Times New Roman" pitchFamily="18" charset="0"/>
                <a:ea typeface="楷体_GB2312" pitchFamily="49" charset="-122"/>
              </a:rPr>
              <a:t>年，秦始皇统一中国，</a:t>
            </a:r>
            <a:r>
              <a:rPr lang="zh-CN" altLang="en-US" sz="2200" dirty="0" smtClean="0">
                <a:ea typeface="楷体_GB2312" pitchFamily="49" charset="-122"/>
              </a:rPr>
              <a:t>“</a:t>
            </a:r>
            <a:r>
              <a:rPr lang="zh-CN" altLang="en-US" sz="2200" dirty="0" smtClean="0">
                <a:latin typeface="Times New Roman" pitchFamily="18" charset="0"/>
                <a:ea typeface="楷体_GB2312" pitchFamily="49" charset="-122"/>
              </a:rPr>
              <a:t>普天之下，莫非王土；率土之滨，莫非王臣</a:t>
            </a:r>
            <a:r>
              <a:rPr lang="zh-CN" altLang="en-US" sz="2200" dirty="0" smtClean="0">
                <a:ea typeface="楷体_GB2312" pitchFamily="49" charset="-122"/>
              </a:rPr>
              <a:t>”</a:t>
            </a:r>
            <a:r>
              <a:rPr lang="zh-CN" altLang="en-US" sz="2200" dirty="0" smtClean="0">
                <a:latin typeface="Times New Roman" pitchFamily="18" charset="0"/>
                <a:ea typeface="楷体_GB2312" pitchFamily="49" charset="-122"/>
              </a:rPr>
              <a:t>。</a:t>
            </a:r>
            <a:endParaRPr lang="zh-CN" altLang="en-US" sz="2200" dirty="0" smtClean="0"/>
          </a:p>
          <a:p>
            <a:pPr lvl="1" algn="just" eaLnBrk="1" hangingPunct="1">
              <a:lnSpc>
                <a:spcPct val="90000"/>
              </a:lnSpc>
              <a:buFont typeface="Wingdings" pitchFamily="2" charset="2"/>
              <a:buChar char="ü"/>
            </a:pPr>
            <a:r>
              <a:rPr lang="zh-CN" altLang="en-US" sz="2000" dirty="0" smtClean="0">
                <a:ea typeface="楷体_GB2312" pitchFamily="49" charset="-122"/>
              </a:rPr>
              <a:t> </a:t>
            </a:r>
            <a:r>
              <a:rPr lang="zh-CN" altLang="en-US" sz="2000" b="1" u="sng" dirty="0" smtClean="0">
                <a:latin typeface="Times New Roman" pitchFamily="18" charset="0"/>
                <a:ea typeface="楷体_GB2312" pitchFamily="49" charset="-122"/>
              </a:rPr>
              <a:t>朝贡制度</a:t>
            </a:r>
            <a:r>
              <a:rPr lang="zh-CN" altLang="en-US" sz="2000" dirty="0" smtClean="0">
                <a:latin typeface="Times New Roman" pitchFamily="18" charset="0"/>
                <a:ea typeface="楷体_GB2312" pitchFamily="49" charset="-122"/>
              </a:rPr>
              <a:t>：中国为核心，周边国家都是从属中国的</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臣</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，贡国，受中国的</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册封</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。军事上，中国对他们实行保护和援助，周边国家是</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外藩</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，是中国的防卫和安全有保证；经济上，互通有无。</a:t>
            </a:r>
            <a:endParaRPr lang="zh-CN" altLang="en-US" sz="2000" dirty="0" smtClean="0"/>
          </a:p>
        </p:txBody>
      </p:sp>
      <p:sp>
        <p:nvSpPr>
          <p:cNvPr id="30725"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D0E3E711-9079-42D4-A16D-388CD21971E0}" type="slidenum">
              <a:rPr lang="zh-CN" altLang="en-US" sz="1400">
                <a:cs typeface="Arial" charset="0"/>
              </a:rPr>
              <a:pPr algn="r">
                <a:buClr>
                  <a:schemeClr val="tx1"/>
                </a:buClr>
              </a:pPr>
              <a:t>19</a:t>
            </a:fld>
            <a:endParaRPr lang="en-US" altLang="zh-CN" sz="1400">
              <a:cs typeface="Arial" charset="0"/>
            </a:endParaRPr>
          </a:p>
        </p:txBody>
      </p:sp>
      <p:pic>
        <p:nvPicPr>
          <p:cNvPr id="26630" name="图片 4" descr="朝贡制度.jpg"/>
          <p:cNvPicPr>
            <a:picLocks noChangeAspect="1"/>
          </p:cNvPicPr>
          <p:nvPr/>
        </p:nvPicPr>
        <p:blipFill>
          <a:blip r:embed="rId3"/>
          <a:srcRect/>
          <a:stretch>
            <a:fillRect/>
          </a:stretch>
        </p:blipFill>
        <p:spPr bwMode="auto">
          <a:xfrm>
            <a:off x="688640" y="1340768"/>
            <a:ext cx="3357563" cy="4608511"/>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wipe(left)">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wipe(left)">
                                      <p:cBhvr>
                                        <p:cTn id="12" dur="500"/>
                                        <p:tgtEl>
                                          <p:spTgt spid="134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wipe(left)">
                                      <p:cBhvr>
                                        <p:cTn id="17" dur="500"/>
                                        <p:tgtEl>
                                          <p:spTgt spid="134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4147">
                                            <p:txEl>
                                              <p:pRg st="3" end="3"/>
                                            </p:txEl>
                                          </p:spTgt>
                                        </p:tgtEl>
                                        <p:attrNameLst>
                                          <p:attrName>style.visibility</p:attrName>
                                        </p:attrNameLst>
                                      </p:cBhvr>
                                      <p:to>
                                        <p:strVal val="visible"/>
                                      </p:to>
                                    </p:set>
                                    <p:animEffect transition="in" filter="wipe(left)">
                                      <p:cBhvr>
                                        <p:cTn id="20" dur="500"/>
                                        <p:tgtEl>
                                          <p:spTgt spid="13414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500" fill="hold"/>
                                        <p:tgtEl>
                                          <p:spTgt spid="26630"/>
                                        </p:tgtEl>
                                        <p:attrNameLst>
                                          <p:attrName>ppt_x</p:attrName>
                                        </p:attrNameLst>
                                      </p:cBhvr>
                                      <p:tavLst>
                                        <p:tav tm="0">
                                          <p:val>
                                            <p:strVal val="#ppt_x"/>
                                          </p:val>
                                        </p:tav>
                                        <p:tav tm="100000">
                                          <p:val>
                                            <p:strVal val="#ppt_x"/>
                                          </p:val>
                                        </p:tav>
                                      </p:tavLst>
                                    </p:anim>
                                    <p:anim calcmode="lin" valueType="num">
                                      <p:cBhvr additive="base">
                                        <p:cTn id="26"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000" b="1" dirty="0">
                <a:latin typeface="微软雅黑" panose="020B0503020204020204" pitchFamily="34" charset="-122"/>
                <a:ea typeface="微软雅黑" panose="020B0503020204020204" pitchFamily="34" charset="-122"/>
              </a:rPr>
              <a:t>第一章 </a:t>
            </a:r>
            <a:r>
              <a:rPr lang="en-US" altLang="zh-CN" sz="4000" b="1" dirty="0">
                <a:latin typeface="微软雅黑" panose="020B0503020204020204" pitchFamily="34" charset="-122"/>
                <a:ea typeface="微软雅黑" panose="020B0503020204020204" pitchFamily="34" charset="-122"/>
              </a:rPr>
              <a:t/>
            </a:r>
            <a:br>
              <a:rPr lang="en-US" altLang="zh-CN" sz="4000" b="1" dirty="0">
                <a:latin typeface="微软雅黑" panose="020B0503020204020204" pitchFamily="34" charset="-122"/>
                <a:ea typeface="微软雅黑" panose="020B0503020204020204" pitchFamily="34" charset="-122"/>
              </a:rPr>
            </a:br>
            <a:r>
              <a:rPr lang="zh-CN" altLang="en-US" sz="4000" b="1" dirty="0">
                <a:latin typeface="微软雅黑" panose="020B0503020204020204" pitchFamily="34" charset="-122"/>
                <a:ea typeface="微软雅黑" panose="020B0503020204020204" pitchFamily="34" charset="-122"/>
              </a:rPr>
              <a:t>国际法的性质、历史</a:t>
            </a:r>
            <a:r>
              <a:rPr lang="zh-CN" altLang="en-US" sz="4000" b="1" dirty="0" smtClean="0">
                <a:latin typeface="微软雅黑" panose="020B0503020204020204" pitchFamily="34" charset="-122"/>
                <a:ea typeface="微软雅黑" panose="020B0503020204020204" pitchFamily="34" charset="-122"/>
              </a:rPr>
              <a:t>和理论</a:t>
            </a:r>
            <a:r>
              <a:rPr lang="zh-CN" altLang="en-US" sz="4000" b="1" dirty="0">
                <a:latin typeface="微软雅黑" panose="020B0503020204020204" pitchFamily="34" charset="-122"/>
                <a:ea typeface="微软雅黑" panose="020B0503020204020204" pitchFamily="34" charset="-122"/>
              </a:rPr>
              <a:t>学说</a:t>
            </a:r>
            <a:endParaRPr lang="en-GB" sz="3600" b="1" dirty="0"/>
          </a:p>
        </p:txBody>
      </p:sp>
      <p:sp>
        <p:nvSpPr>
          <p:cNvPr id="3" name="内容占位符 2"/>
          <p:cNvSpPr>
            <a:spLocks noGrp="1"/>
          </p:cNvSpPr>
          <p:nvPr>
            <p:ph idx="1"/>
          </p:nvPr>
        </p:nvSpPr>
        <p:spPr>
          <a:xfrm>
            <a:off x="2051720" y="1825625"/>
            <a:ext cx="6463630" cy="4351338"/>
          </a:xfrm>
        </p:spPr>
        <p:txBody>
          <a:bodyPr>
            <a:normAutofit/>
          </a:bodyPr>
          <a:lstStyle/>
          <a:p>
            <a:pPr marL="0" indent="0">
              <a:lnSpc>
                <a:spcPct val="200000"/>
              </a:lnSpc>
              <a:buNone/>
            </a:pPr>
            <a:r>
              <a:rPr lang="zh-CN" altLang="en-US" sz="3600" dirty="0" smtClean="0"/>
              <a:t>第一节</a:t>
            </a:r>
            <a:r>
              <a:rPr lang="en-US" altLang="zh-CN" sz="3600" dirty="0" smtClean="0"/>
              <a:t>	</a:t>
            </a:r>
            <a:r>
              <a:rPr lang="zh-CN" altLang="en-US" sz="3600" dirty="0" smtClean="0"/>
              <a:t>国际法的性质</a:t>
            </a:r>
            <a:endParaRPr lang="en-US" altLang="zh-CN" sz="3600" dirty="0" smtClean="0"/>
          </a:p>
          <a:p>
            <a:pPr marL="0" indent="0">
              <a:lnSpc>
                <a:spcPct val="200000"/>
              </a:lnSpc>
              <a:buNone/>
            </a:pPr>
            <a:r>
              <a:rPr lang="zh-CN" altLang="en-US" sz="3600" dirty="0"/>
              <a:t>第二</a:t>
            </a:r>
            <a:r>
              <a:rPr lang="zh-CN" altLang="en-US" sz="3600" dirty="0" smtClean="0"/>
              <a:t>节</a:t>
            </a:r>
            <a:r>
              <a:rPr lang="en-US" altLang="zh-CN" sz="3600" dirty="0" smtClean="0"/>
              <a:t>	</a:t>
            </a:r>
            <a:r>
              <a:rPr lang="zh-CN" altLang="en-US" sz="3600" dirty="0" smtClean="0"/>
              <a:t>国际法的历史发展</a:t>
            </a:r>
            <a:endParaRPr lang="en-US" altLang="zh-CN" sz="3600" dirty="0" smtClean="0"/>
          </a:p>
          <a:p>
            <a:pPr marL="0" indent="0">
              <a:lnSpc>
                <a:spcPct val="200000"/>
              </a:lnSpc>
              <a:buNone/>
            </a:pPr>
            <a:r>
              <a:rPr lang="zh-CN" altLang="en-US" sz="3600" dirty="0" smtClean="0"/>
              <a:t>第三节</a:t>
            </a:r>
            <a:r>
              <a:rPr lang="en-US" altLang="zh-CN" sz="3600" dirty="0" smtClean="0"/>
              <a:t>	</a:t>
            </a:r>
            <a:r>
              <a:rPr lang="zh-CN" altLang="en-US" sz="3600" dirty="0" smtClean="0"/>
              <a:t>国际法理论学说</a:t>
            </a:r>
            <a:endParaRPr lang="en-US" altLang="zh-CN" sz="3600" dirty="0" smtClean="0"/>
          </a:p>
        </p:txBody>
      </p:sp>
    </p:spTree>
    <p:extLst>
      <p:ext uri="{BB962C8B-B14F-4D97-AF65-F5344CB8AC3E}">
        <p14:creationId xmlns:p14="http://schemas.microsoft.com/office/powerpoint/2010/main" val="28722488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7EC363D0-FF46-48D5-A0D5-3B8BBCBEA6A4}" type="slidenum">
              <a:rPr kumimoji="1" lang="zh-CN" altLang="en-US" sz="1400" smtClean="0">
                <a:latin typeface="Times New Roman" pitchFamily="18" charset="0"/>
                <a:ea typeface="宋体" pitchFamily="2" charset="-122"/>
                <a:cs typeface="Arial" charset="0"/>
              </a:rPr>
              <a:pPr>
                <a:buClr>
                  <a:schemeClr val="tx1"/>
                </a:buClr>
              </a:pPr>
              <a:t>20</a:t>
            </a:fld>
            <a:endParaRPr kumimoji="1" lang="en-US" altLang="zh-CN" sz="1400" smtClean="0">
              <a:latin typeface="Times New Roman" pitchFamily="18" charset="0"/>
              <a:ea typeface="宋体" pitchFamily="2" charset="-122"/>
              <a:cs typeface="Arial" charset="0"/>
            </a:endParaRPr>
          </a:p>
        </p:txBody>
      </p:sp>
      <p:sp>
        <p:nvSpPr>
          <p:cNvPr id="31747" name="Rectangle 2"/>
          <p:cNvSpPr>
            <a:spLocks noGrp="1" noChangeArrowheads="1"/>
          </p:cNvSpPr>
          <p:nvPr>
            <p:ph type="title" idx="4294967295"/>
          </p:nvPr>
        </p:nvSpPr>
        <p:spPr>
          <a:xfrm>
            <a:off x="1368425" y="449263"/>
            <a:ext cx="7775575" cy="639762"/>
          </a:xfrm>
        </p:spPr>
        <p:txBody>
          <a:bodyPr anchor="b">
            <a:normAutofit fontScale="90000"/>
          </a:bodyPr>
          <a:lstStyle/>
          <a:p>
            <a:pPr algn="ctr" eaLnBrk="1" hangingPunct="1"/>
            <a:r>
              <a:rPr lang="zh-CN" altLang="en-US" sz="5000" b="1" dirty="0" smtClean="0">
                <a:latin typeface="宋体" pitchFamily="2" charset="-122"/>
              </a:rPr>
              <a:t>中国与国际法</a:t>
            </a:r>
          </a:p>
        </p:txBody>
      </p:sp>
      <p:sp>
        <p:nvSpPr>
          <p:cNvPr id="136195" name="Rectangle 3"/>
          <p:cNvSpPr>
            <a:spLocks noGrp="1" noChangeArrowheads="1"/>
          </p:cNvSpPr>
          <p:nvPr>
            <p:ph type="body" idx="4294967295"/>
          </p:nvPr>
        </p:nvSpPr>
        <p:spPr>
          <a:xfrm>
            <a:off x="4152900" y="1388400"/>
            <a:ext cx="4533900" cy="4738687"/>
          </a:xfrm>
        </p:spPr>
        <p:txBody>
          <a:bodyPr>
            <a:normAutofit/>
          </a:bodyPr>
          <a:lstStyle/>
          <a:p>
            <a:pPr algn="just" eaLnBrk="1" hangingPunct="1">
              <a:lnSpc>
                <a:spcPct val="90000"/>
              </a:lnSpc>
              <a:buFont typeface="Wingdings" pitchFamily="2" charset="2"/>
              <a:buChar char="Ø"/>
            </a:pPr>
            <a:r>
              <a:rPr lang="zh-CN" altLang="en-US" sz="2600" b="1" dirty="0" smtClean="0">
                <a:latin typeface="Times New Roman" pitchFamily="18" charset="0"/>
                <a:ea typeface="楷体_GB2312" pitchFamily="49" charset="-122"/>
              </a:rPr>
              <a:t>西方国际法传到中国</a:t>
            </a:r>
            <a:endParaRPr lang="zh-CN" altLang="en-US" sz="2600" dirty="0" smtClean="0"/>
          </a:p>
          <a:p>
            <a:pPr lvl="1" algn="just" eaLnBrk="1" hangingPunct="1">
              <a:lnSpc>
                <a:spcPct val="90000"/>
              </a:lnSpc>
              <a:buFont typeface="Wingdings" pitchFamily="2" charset="2"/>
              <a:buChar char="ü"/>
            </a:pPr>
            <a:r>
              <a:rPr lang="zh-CN" altLang="en-US" sz="2000" b="1" dirty="0" smtClean="0">
                <a:latin typeface="Times New Roman" pitchFamily="18" charset="0"/>
                <a:ea typeface="楷体_GB2312" pitchFamily="49" charset="-122"/>
              </a:rPr>
              <a:t>第一次接触</a:t>
            </a:r>
            <a:r>
              <a:rPr lang="zh-CN" altLang="en-US" sz="2000" dirty="0" smtClean="0">
                <a:latin typeface="Times New Roman" pitchFamily="18" charset="0"/>
                <a:ea typeface="楷体_GB2312" pitchFamily="49" charset="-122"/>
              </a:rPr>
              <a:t>：</a:t>
            </a:r>
            <a:r>
              <a:rPr lang="en-US" altLang="zh-CN" sz="2000" dirty="0" smtClean="0">
                <a:ea typeface="楷体_GB2312" pitchFamily="49" charset="-122"/>
              </a:rPr>
              <a:t>1662-1690</a:t>
            </a:r>
            <a:r>
              <a:rPr lang="zh-CN" altLang="en-US" sz="2000" dirty="0" smtClean="0">
                <a:latin typeface="Times New Roman" pitchFamily="18" charset="0"/>
                <a:ea typeface="楷体_GB2312" pitchFamily="49" charset="-122"/>
              </a:rPr>
              <a:t>年</a:t>
            </a:r>
            <a:r>
              <a:rPr lang="zh-CN" altLang="en-US" sz="2000" dirty="0" smtClean="0">
                <a:ea typeface="楷体_GB2312" pitchFamily="49" charset="-122"/>
              </a:rPr>
              <a:t> </a:t>
            </a:r>
            <a:r>
              <a:rPr lang="en-US" altLang="zh-CN" sz="2000" dirty="0" smtClean="0">
                <a:ea typeface="楷体_GB2312" pitchFamily="49" charset="-122"/>
              </a:rPr>
              <a:t>– </a:t>
            </a:r>
            <a:r>
              <a:rPr lang="zh-CN" altLang="en-US" sz="2000" dirty="0" smtClean="0">
                <a:latin typeface="Times New Roman" pitchFamily="18" charset="0"/>
                <a:ea typeface="楷体_GB2312" pitchFamily="49" charset="-122"/>
              </a:rPr>
              <a:t>清朝同荷兰的交往关系中，荷兰要求使节不受扣留的豁免权，提到</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万国法</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和</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一切君王的习惯</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。清朝官员对此不了解，坚持中国的朝贡制度。</a:t>
            </a:r>
            <a:endParaRPr lang="zh-CN" altLang="en-US" sz="2000" dirty="0" smtClean="0"/>
          </a:p>
          <a:p>
            <a:pPr lvl="1" algn="just" eaLnBrk="1" hangingPunct="1">
              <a:lnSpc>
                <a:spcPct val="90000"/>
              </a:lnSpc>
              <a:buFont typeface="Wingdings" pitchFamily="2" charset="2"/>
              <a:buChar char="ü"/>
            </a:pPr>
            <a:r>
              <a:rPr lang="en-US" altLang="zh-CN" sz="2000" b="1" dirty="0" smtClean="0">
                <a:ea typeface="楷体_GB2312" pitchFamily="49" charset="-122"/>
              </a:rPr>
              <a:t>1689</a:t>
            </a:r>
            <a:r>
              <a:rPr lang="zh-CN" altLang="en-US" sz="2000" b="1" dirty="0" smtClean="0">
                <a:latin typeface="Times New Roman" pitchFamily="18" charset="0"/>
                <a:ea typeface="楷体_GB2312" pitchFamily="49" charset="-122"/>
              </a:rPr>
              <a:t>年，</a:t>
            </a:r>
            <a:r>
              <a:rPr lang="en-US" altLang="zh-CN" sz="2000" b="1" dirty="0" smtClean="0">
                <a:latin typeface="Times New Roman" pitchFamily="18" charset="0"/>
                <a:ea typeface="楷体_GB2312" pitchFamily="49" charset="-122"/>
              </a:rPr>
              <a:t>《</a:t>
            </a:r>
            <a:r>
              <a:rPr lang="zh-CN" altLang="en-US" sz="2000" b="1" dirty="0" smtClean="0">
                <a:latin typeface="Times New Roman" pitchFamily="18" charset="0"/>
                <a:ea typeface="楷体_GB2312" pitchFamily="49" charset="-122"/>
              </a:rPr>
              <a:t>尼布楚条约</a:t>
            </a:r>
            <a:r>
              <a:rPr lang="en-US" altLang="zh-CN" sz="2000" b="1" dirty="0" smtClean="0">
                <a:latin typeface="Times New Roman" pitchFamily="18" charset="0"/>
                <a:ea typeface="楷体_GB2312" pitchFamily="49" charset="-122"/>
              </a:rPr>
              <a:t>》</a:t>
            </a:r>
            <a:r>
              <a:rPr lang="zh-CN" altLang="en-US" sz="2000" b="1"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谈判与签订之中，有近代国际法影响的痕迹。</a:t>
            </a:r>
            <a:endParaRPr lang="zh-CN" altLang="en-US" sz="2000" dirty="0" smtClean="0"/>
          </a:p>
          <a:p>
            <a:pPr lvl="1" algn="just" eaLnBrk="1" hangingPunct="1">
              <a:lnSpc>
                <a:spcPct val="90000"/>
              </a:lnSpc>
              <a:buFont typeface="Wingdings" pitchFamily="2" charset="2"/>
              <a:buChar char="ü"/>
            </a:pPr>
            <a:r>
              <a:rPr lang="en-US" altLang="zh-CN" sz="2000" b="1" dirty="0" smtClean="0">
                <a:ea typeface="楷体_GB2312" pitchFamily="49" charset="-122"/>
              </a:rPr>
              <a:t>1839</a:t>
            </a:r>
            <a:r>
              <a:rPr lang="zh-CN" altLang="en-US" sz="2000" b="1" dirty="0" smtClean="0">
                <a:latin typeface="Times New Roman" pitchFamily="18" charset="0"/>
                <a:ea typeface="楷体_GB2312" pitchFamily="49" charset="-122"/>
              </a:rPr>
              <a:t>年，林则徐禁烟</a:t>
            </a:r>
            <a:r>
              <a:rPr lang="zh-CN" altLang="en-US" sz="2000" dirty="0" smtClean="0">
                <a:latin typeface="Times New Roman" pitchFamily="18" charset="0"/>
                <a:ea typeface="楷体_GB2312" pitchFamily="49" charset="-122"/>
              </a:rPr>
              <a:t>：应付</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夷邦</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，林则徐曾命令将瑞士国际法学家法泰尔（</a:t>
            </a:r>
            <a:r>
              <a:rPr lang="en-US" altLang="zh-CN" sz="2000" dirty="0" err="1" smtClean="0">
                <a:ea typeface="楷体_GB2312" pitchFamily="49" charset="-122"/>
              </a:rPr>
              <a:t>Emerich</a:t>
            </a:r>
            <a:r>
              <a:rPr lang="en-US" altLang="zh-CN" sz="2000" dirty="0" smtClean="0">
                <a:ea typeface="楷体_GB2312" pitchFamily="49" charset="-122"/>
              </a:rPr>
              <a:t> de </a:t>
            </a:r>
            <a:r>
              <a:rPr lang="en-US" altLang="zh-CN" sz="2000" dirty="0" err="1" smtClean="0">
                <a:ea typeface="楷体_GB2312" pitchFamily="49" charset="-122"/>
              </a:rPr>
              <a:t>Vattel</a:t>
            </a:r>
            <a:r>
              <a:rPr lang="en-US" altLang="zh-CN" sz="2000" dirty="0" smtClean="0">
                <a:ea typeface="楷体_GB2312" pitchFamily="49" charset="-122"/>
              </a:rPr>
              <a:t>, 1714-1767</a:t>
            </a:r>
            <a:r>
              <a:rPr lang="zh-CN" altLang="en-US" sz="2000" dirty="0" smtClean="0">
                <a:latin typeface="Times New Roman" pitchFamily="18" charset="0"/>
                <a:ea typeface="楷体_GB2312" pitchFamily="49" charset="-122"/>
              </a:rPr>
              <a:t>）的</a:t>
            </a:r>
            <a:r>
              <a:rPr lang="en-US" altLang="zh-CN" sz="2000" dirty="0" smtClean="0">
                <a:ea typeface="楷体_GB2312" pitchFamily="49" charset="-122"/>
              </a:rPr>
              <a:t>Le droit des gens (1758</a:t>
            </a:r>
            <a:r>
              <a:rPr lang="zh-CN" altLang="en-US" sz="2000" dirty="0" smtClean="0">
                <a:latin typeface="Times New Roman" pitchFamily="18" charset="0"/>
                <a:ea typeface="楷体_GB2312" pitchFamily="49" charset="-122"/>
              </a:rPr>
              <a:t>年</a:t>
            </a:r>
            <a:r>
              <a:rPr lang="en-US" altLang="zh-CN" sz="2000" dirty="0" smtClean="0">
                <a:ea typeface="楷体_GB2312" pitchFamily="49" charset="-122"/>
              </a:rPr>
              <a:t>)</a:t>
            </a:r>
            <a:r>
              <a:rPr lang="zh-CN" altLang="en-US" sz="2000" dirty="0" smtClean="0">
                <a:latin typeface="Times New Roman" pitchFamily="18" charset="0"/>
                <a:ea typeface="楷体_GB2312" pitchFamily="49" charset="-122"/>
              </a:rPr>
              <a:t>的一些片段译成中文</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万国法</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，以供参考。</a:t>
            </a:r>
            <a:endParaRPr lang="zh-CN" altLang="en-US" sz="1800" dirty="0" smtClean="0"/>
          </a:p>
        </p:txBody>
      </p:sp>
      <p:sp>
        <p:nvSpPr>
          <p:cNvPr id="31749"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30948A30-5D25-482C-9F4E-D0B7094C1A58}" type="slidenum">
              <a:rPr lang="zh-CN" altLang="en-US" sz="1400">
                <a:cs typeface="Arial" charset="0"/>
              </a:rPr>
              <a:pPr algn="r">
                <a:buClr>
                  <a:schemeClr val="tx1"/>
                </a:buClr>
              </a:pPr>
              <a:t>20</a:t>
            </a:fld>
            <a:endParaRPr lang="en-US" altLang="zh-CN" sz="1400">
              <a:cs typeface="Arial" charset="0"/>
            </a:endParaRPr>
          </a:p>
        </p:txBody>
      </p:sp>
      <p:pic>
        <p:nvPicPr>
          <p:cNvPr id="27654" name="图片 4" descr="林则徐虎门硝烟.jpg"/>
          <p:cNvPicPr>
            <a:picLocks noChangeAspect="1"/>
          </p:cNvPicPr>
          <p:nvPr/>
        </p:nvPicPr>
        <p:blipFill>
          <a:blip r:embed="rId3"/>
          <a:srcRect/>
          <a:stretch>
            <a:fillRect/>
          </a:stretch>
        </p:blipFill>
        <p:spPr bwMode="auto">
          <a:xfrm>
            <a:off x="915988" y="3644900"/>
            <a:ext cx="3071812" cy="2501900"/>
          </a:xfrm>
          <a:prstGeom prst="rect">
            <a:avLst/>
          </a:prstGeom>
          <a:noFill/>
          <a:ln w="9525">
            <a:noFill/>
            <a:miter lim="800000"/>
            <a:headEnd/>
            <a:tailEnd/>
          </a:ln>
        </p:spPr>
      </p:pic>
      <p:pic>
        <p:nvPicPr>
          <p:cNvPr id="27655" name="图片 5" descr="尼布楚条约文本.jpg"/>
          <p:cNvPicPr>
            <a:picLocks noChangeAspect="1"/>
          </p:cNvPicPr>
          <p:nvPr/>
        </p:nvPicPr>
        <p:blipFill>
          <a:blip r:embed="rId4"/>
          <a:srcRect/>
          <a:stretch>
            <a:fillRect/>
          </a:stretch>
        </p:blipFill>
        <p:spPr bwMode="auto">
          <a:xfrm>
            <a:off x="915988" y="1412875"/>
            <a:ext cx="3095625" cy="2087563"/>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6195">
                                            <p:txEl>
                                              <p:pRg st="1" end="1"/>
                                            </p:txEl>
                                          </p:spTgt>
                                        </p:tgtEl>
                                        <p:attrNameLst>
                                          <p:attrName>style.visibility</p:attrName>
                                        </p:attrNameLst>
                                      </p:cBhvr>
                                      <p:to>
                                        <p:strVal val="visible"/>
                                      </p:to>
                                    </p:set>
                                    <p:animEffect transition="in" filter="dissolve">
                                      <p:cBhvr>
                                        <p:cTn id="10" dur="500"/>
                                        <p:tgtEl>
                                          <p:spTgt spid="1361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6195">
                                            <p:txEl>
                                              <p:pRg st="2" end="2"/>
                                            </p:txEl>
                                          </p:spTgt>
                                        </p:tgtEl>
                                        <p:attrNameLst>
                                          <p:attrName>style.visibility</p:attrName>
                                        </p:attrNameLst>
                                      </p:cBhvr>
                                      <p:to>
                                        <p:strVal val="visible"/>
                                      </p:to>
                                    </p:set>
                                    <p:animEffect transition="in" filter="dissolve">
                                      <p:cBhvr>
                                        <p:cTn id="13" dur="500"/>
                                        <p:tgtEl>
                                          <p:spTgt spid="13619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6195">
                                            <p:txEl>
                                              <p:pRg st="3" end="3"/>
                                            </p:txEl>
                                          </p:spTgt>
                                        </p:tgtEl>
                                        <p:attrNameLst>
                                          <p:attrName>style.visibility</p:attrName>
                                        </p:attrNameLst>
                                      </p:cBhvr>
                                      <p:to>
                                        <p:strVal val="visible"/>
                                      </p:to>
                                    </p:set>
                                    <p:animEffect transition="in" filter="dissolve">
                                      <p:cBhvr>
                                        <p:cTn id="16" dur="500"/>
                                        <p:tgtEl>
                                          <p:spTgt spid="1361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27655"/>
                                        </p:tgtEl>
                                        <p:attrNameLst>
                                          <p:attrName>style.visibility</p:attrName>
                                        </p:attrNameLst>
                                      </p:cBhvr>
                                      <p:to>
                                        <p:strVal val="visible"/>
                                      </p:to>
                                    </p:set>
                                    <p:animEffect transition="in" filter="wheel(4)">
                                      <p:cBhvr>
                                        <p:cTn id="21" dur="2000"/>
                                        <p:tgtEl>
                                          <p:spTgt spid="276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7654"/>
                                        </p:tgtEl>
                                        <p:attrNameLst>
                                          <p:attrName>style.visibility</p:attrName>
                                        </p:attrNameLst>
                                      </p:cBhvr>
                                      <p:to>
                                        <p:strVal val="visible"/>
                                      </p:to>
                                    </p:set>
                                    <p:animEffect transition="in" filter="box(in)">
                                      <p:cBhvr>
                                        <p:cTn id="2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EFE70BBF-F84C-4501-BF68-1219E6B48B0F}" type="slidenum">
              <a:rPr kumimoji="1" lang="zh-CN" altLang="en-US" sz="1400" smtClean="0">
                <a:latin typeface="Times New Roman" pitchFamily="18" charset="0"/>
                <a:ea typeface="宋体" pitchFamily="2" charset="-122"/>
                <a:cs typeface="Arial" charset="0"/>
              </a:rPr>
              <a:pPr>
                <a:buClr>
                  <a:schemeClr val="tx1"/>
                </a:buClr>
              </a:pPr>
              <a:t>21</a:t>
            </a:fld>
            <a:endParaRPr kumimoji="1" lang="en-US" altLang="zh-CN" sz="1400" smtClean="0">
              <a:latin typeface="Times New Roman" pitchFamily="18" charset="0"/>
              <a:ea typeface="宋体" pitchFamily="2" charset="-122"/>
              <a:cs typeface="Arial" charset="0"/>
            </a:endParaRPr>
          </a:p>
        </p:txBody>
      </p:sp>
      <p:sp>
        <p:nvSpPr>
          <p:cNvPr id="32771" name="Rectangle 2"/>
          <p:cNvSpPr>
            <a:spLocks noGrp="1" noChangeArrowheads="1"/>
          </p:cNvSpPr>
          <p:nvPr>
            <p:ph type="title" idx="4294967295"/>
          </p:nvPr>
        </p:nvSpPr>
        <p:spPr>
          <a:xfrm>
            <a:off x="1368425" y="274638"/>
            <a:ext cx="7775575" cy="760412"/>
          </a:xfrm>
        </p:spPr>
        <p:txBody>
          <a:bodyPr anchor="b">
            <a:normAutofit fontScale="90000"/>
          </a:bodyPr>
          <a:lstStyle/>
          <a:p>
            <a:pPr algn="ctr" eaLnBrk="1" hangingPunct="1"/>
            <a:r>
              <a:rPr lang="zh-CN" altLang="en-US" sz="5000" b="1" smtClean="0">
                <a:latin typeface="宋体" pitchFamily="2" charset="-122"/>
              </a:rPr>
              <a:t>中国与国际法</a:t>
            </a:r>
            <a:endParaRPr lang="zh-CN" altLang="en-US" sz="5000" smtClean="0"/>
          </a:p>
        </p:txBody>
      </p:sp>
      <p:sp>
        <p:nvSpPr>
          <p:cNvPr id="138243" name="Rectangle 3"/>
          <p:cNvSpPr>
            <a:spLocks noGrp="1" noChangeArrowheads="1"/>
          </p:cNvSpPr>
          <p:nvPr>
            <p:ph type="body" idx="4294967295"/>
          </p:nvPr>
        </p:nvSpPr>
        <p:spPr>
          <a:xfrm>
            <a:off x="3851920" y="1409037"/>
            <a:ext cx="4529137" cy="4738687"/>
          </a:xfrm>
        </p:spPr>
        <p:txBody>
          <a:bodyPr>
            <a:normAutofit lnSpcReduction="10000"/>
          </a:bodyPr>
          <a:lstStyle/>
          <a:p>
            <a:pPr algn="just" eaLnBrk="1" hangingPunct="1">
              <a:buFont typeface="Wingdings" pitchFamily="2" charset="2"/>
              <a:buChar char="Ø"/>
            </a:pPr>
            <a:r>
              <a:rPr lang="zh-CN" altLang="en-US" sz="2600" dirty="0" smtClean="0">
                <a:cs typeface="Times New Roman" pitchFamily="18" charset="0"/>
              </a:rPr>
              <a:t> </a:t>
            </a:r>
            <a:r>
              <a:rPr lang="en-US" altLang="zh-CN" sz="2400" b="1" dirty="0" smtClean="0">
                <a:ea typeface="楷体_GB2312" pitchFamily="49" charset="-122"/>
                <a:cs typeface="Times New Roman" pitchFamily="18" charset="0"/>
              </a:rPr>
              <a:t>1864</a:t>
            </a:r>
            <a:r>
              <a:rPr lang="zh-CN" altLang="en-US" sz="2400" b="1" dirty="0" smtClean="0">
                <a:latin typeface="Times New Roman" pitchFamily="18" charset="0"/>
                <a:ea typeface="楷体_GB2312" pitchFamily="49" charset="-122"/>
                <a:cs typeface="Times New Roman" pitchFamily="18" charset="0"/>
              </a:rPr>
              <a:t>年，美国传教士丁韪良</a:t>
            </a:r>
            <a:r>
              <a:rPr lang="zh-CN" altLang="en-US" sz="2400" dirty="0" smtClean="0">
                <a:latin typeface="Times New Roman" pitchFamily="18" charset="0"/>
                <a:ea typeface="楷体_GB2312" pitchFamily="49" charset="-122"/>
                <a:cs typeface="Times New Roman" pitchFamily="18" charset="0"/>
              </a:rPr>
              <a:t>（</a:t>
            </a:r>
            <a:r>
              <a:rPr lang="en-US" altLang="zh-CN" sz="2400" dirty="0" smtClean="0">
                <a:ea typeface="楷体_GB2312" pitchFamily="49" charset="-122"/>
                <a:cs typeface="Times New Roman" pitchFamily="18" charset="0"/>
              </a:rPr>
              <a:t>W.A.P. Martin</a:t>
            </a:r>
            <a:r>
              <a:rPr lang="zh-CN" altLang="en-US" sz="2400" dirty="0" smtClean="0">
                <a:latin typeface="Times New Roman" pitchFamily="18" charset="0"/>
                <a:ea typeface="楷体_GB2312" pitchFamily="49" charset="-122"/>
                <a:cs typeface="Times New Roman" pitchFamily="18" charset="0"/>
              </a:rPr>
              <a:t>）把英国国际法学者惠顿（</a:t>
            </a:r>
            <a:r>
              <a:rPr lang="en-US" altLang="zh-CN" sz="2400" dirty="0" smtClean="0">
                <a:ea typeface="楷体_GB2312" pitchFamily="49" charset="-122"/>
                <a:cs typeface="Times New Roman" pitchFamily="18" charset="0"/>
              </a:rPr>
              <a:t>Henry Wheaton</a:t>
            </a:r>
            <a:r>
              <a:rPr lang="zh-CN" altLang="en-US" sz="2400" dirty="0" smtClean="0">
                <a:latin typeface="Times New Roman" pitchFamily="18" charset="0"/>
                <a:ea typeface="楷体_GB2312" pitchFamily="49" charset="-122"/>
                <a:cs typeface="Times New Roman" pitchFamily="18" charset="0"/>
              </a:rPr>
              <a:t>）的</a:t>
            </a:r>
            <a:r>
              <a:rPr lang="en-US" altLang="zh-CN" sz="2400" u="sng" dirty="0" smtClean="0">
                <a:ea typeface="楷体_GB2312" pitchFamily="49" charset="-122"/>
                <a:cs typeface="Times New Roman" pitchFamily="18" charset="0"/>
              </a:rPr>
              <a:t>Elements of International Law</a:t>
            </a:r>
            <a:r>
              <a:rPr lang="en-US" altLang="zh-CN" sz="2400" dirty="0" smtClean="0">
                <a:ea typeface="楷体_GB2312" pitchFamily="49" charset="-122"/>
                <a:cs typeface="Times New Roman" pitchFamily="18" charset="0"/>
              </a:rPr>
              <a:t> (1836) </a:t>
            </a:r>
            <a:r>
              <a:rPr lang="zh-CN" altLang="en-US" sz="2400" dirty="0" smtClean="0">
                <a:latin typeface="Times New Roman" pitchFamily="18" charset="0"/>
                <a:ea typeface="楷体_GB2312" pitchFamily="49" charset="-122"/>
                <a:cs typeface="Times New Roman" pitchFamily="18" charset="0"/>
              </a:rPr>
              <a:t>译成中文</a:t>
            </a:r>
            <a:r>
              <a:rPr lang="en-US" altLang="zh-CN" sz="2400" dirty="0" smtClean="0">
                <a:latin typeface="Times New Roman" pitchFamily="18" charset="0"/>
                <a:ea typeface="楷体_GB2312" pitchFamily="49" charset="-122"/>
                <a:cs typeface="Times New Roman" pitchFamily="18" charset="0"/>
              </a:rPr>
              <a:t>《</a:t>
            </a:r>
            <a:r>
              <a:rPr lang="zh-CN" altLang="en-US" sz="2400" dirty="0" smtClean="0">
                <a:latin typeface="Times New Roman" pitchFamily="18" charset="0"/>
                <a:ea typeface="楷体_GB2312" pitchFamily="49" charset="-122"/>
                <a:cs typeface="Times New Roman" pitchFamily="18" charset="0"/>
              </a:rPr>
              <a:t>万国公法</a:t>
            </a:r>
            <a:r>
              <a:rPr lang="en-US" altLang="zh-CN" sz="2400" dirty="0" smtClean="0">
                <a:latin typeface="Times New Roman" pitchFamily="18" charset="0"/>
                <a:ea typeface="楷体_GB2312" pitchFamily="49" charset="-122"/>
                <a:cs typeface="Times New Roman" pitchFamily="18" charset="0"/>
              </a:rPr>
              <a:t>》</a:t>
            </a:r>
            <a:r>
              <a:rPr lang="zh-CN" altLang="en-US" sz="2400" dirty="0" smtClean="0">
                <a:latin typeface="Times New Roman" pitchFamily="18" charset="0"/>
                <a:ea typeface="楷体_GB2312" pitchFamily="49" charset="-122"/>
                <a:cs typeface="Times New Roman" pitchFamily="18" charset="0"/>
              </a:rPr>
              <a:t>，这是中国第一次比较完整地接触外国国际法学者的著作。</a:t>
            </a:r>
          </a:p>
          <a:p>
            <a:pPr algn="just" eaLnBrk="1" hangingPunct="1">
              <a:buFont typeface="Wingdings" pitchFamily="2" charset="2"/>
              <a:buChar char="Ø"/>
            </a:pPr>
            <a:endParaRPr lang="zh-CN" altLang="en-US" sz="2400" dirty="0" smtClean="0">
              <a:cs typeface="Times New Roman" pitchFamily="18" charset="0"/>
            </a:endParaRPr>
          </a:p>
          <a:p>
            <a:pPr algn="just" eaLnBrk="1" hangingPunct="1">
              <a:buFont typeface="Wingdings" pitchFamily="2" charset="2"/>
              <a:buChar char="Ø"/>
            </a:pPr>
            <a:r>
              <a:rPr lang="zh-CN" altLang="en-US" sz="2400" b="1" u="sng" dirty="0" smtClean="0">
                <a:latin typeface="Times New Roman" pitchFamily="18" charset="0"/>
                <a:ea typeface="楷体_GB2312" pitchFamily="49" charset="-122"/>
              </a:rPr>
              <a:t>不平等条约</a:t>
            </a:r>
            <a:r>
              <a:rPr lang="zh-CN" altLang="en-US" sz="2400" b="1"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鸦片战争失败后签订的一系列条约－</a:t>
            </a:r>
            <a:r>
              <a:rPr lang="zh-CN" altLang="en-US" sz="2400" dirty="0" smtClean="0">
                <a:ea typeface="楷体_GB2312" pitchFamily="49" charset="-122"/>
              </a:rPr>
              <a:t> </a:t>
            </a:r>
            <a:r>
              <a:rPr lang="en-US" altLang="zh-CN" sz="2400" dirty="0" smtClean="0">
                <a:ea typeface="楷体_GB2312" pitchFamily="49" charset="-122"/>
              </a:rPr>
              <a:t>1842</a:t>
            </a:r>
            <a:r>
              <a:rPr lang="zh-CN" altLang="en-US" sz="2400" dirty="0" smtClean="0">
                <a:latin typeface="Times New Roman" pitchFamily="18" charset="0"/>
                <a:ea typeface="楷体_GB2312" pitchFamily="49" charset="-122"/>
              </a:rPr>
              <a:t>年，</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南京条约</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a:t>
            </a:r>
            <a:r>
              <a:rPr lang="en-US" altLang="zh-CN" sz="2400" dirty="0" smtClean="0">
                <a:ea typeface="楷体_GB2312" pitchFamily="49" charset="-122"/>
              </a:rPr>
              <a:t>1860</a:t>
            </a:r>
            <a:r>
              <a:rPr lang="zh-CN" altLang="en-US" sz="2400" dirty="0" smtClean="0">
                <a:latin typeface="Times New Roman" pitchFamily="18" charset="0"/>
                <a:ea typeface="楷体_GB2312" pitchFamily="49" charset="-122"/>
              </a:rPr>
              <a:t>年</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北京条约</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a:t>
            </a:r>
            <a:r>
              <a:rPr lang="en-US" altLang="zh-CN" sz="2400" dirty="0" smtClean="0">
                <a:ea typeface="楷体_GB2312" pitchFamily="49" charset="-122"/>
              </a:rPr>
              <a:t>1895</a:t>
            </a:r>
            <a:r>
              <a:rPr lang="zh-CN" altLang="en-US" sz="2400" dirty="0" smtClean="0">
                <a:latin typeface="Times New Roman" pitchFamily="18" charset="0"/>
                <a:ea typeface="楷体_GB2312" pitchFamily="49" charset="-122"/>
              </a:rPr>
              <a:t>年</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马关条约</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和</a:t>
            </a:r>
            <a:r>
              <a:rPr lang="en-US" altLang="zh-CN" sz="2400" dirty="0" smtClean="0">
                <a:ea typeface="楷体_GB2312" pitchFamily="49" charset="-122"/>
              </a:rPr>
              <a:t>1907</a:t>
            </a:r>
            <a:r>
              <a:rPr lang="zh-CN" altLang="en-US" sz="2400" dirty="0" smtClean="0">
                <a:latin typeface="Times New Roman" pitchFamily="18" charset="0"/>
                <a:ea typeface="楷体_GB2312" pitchFamily="49" charset="-122"/>
              </a:rPr>
              <a:t>年</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北京条约</a:t>
            </a:r>
            <a:r>
              <a:rPr lang="en-US" altLang="zh-CN" sz="2400" dirty="0" smtClean="0">
                <a:latin typeface="Times New Roman" pitchFamily="18" charset="0"/>
                <a:ea typeface="楷体_GB2312" pitchFamily="49" charset="-122"/>
              </a:rPr>
              <a:t>》</a:t>
            </a:r>
            <a:r>
              <a:rPr lang="zh-CN" altLang="en-US" sz="2400" dirty="0" smtClean="0">
                <a:latin typeface="Times New Roman" pitchFamily="18" charset="0"/>
                <a:ea typeface="楷体_GB2312" pitchFamily="49" charset="-122"/>
              </a:rPr>
              <a:t>（同</a:t>
            </a:r>
            <a:r>
              <a:rPr lang="en-US" altLang="zh-CN" sz="2400" dirty="0" smtClean="0">
                <a:ea typeface="楷体_GB2312" pitchFamily="49" charset="-122"/>
              </a:rPr>
              <a:t>11</a:t>
            </a:r>
            <a:r>
              <a:rPr lang="zh-CN" altLang="en-US" sz="2400" dirty="0" smtClean="0">
                <a:latin typeface="Times New Roman" pitchFamily="18" charset="0"/>
                <a:ea typeface="楷体_GB2312" pitchFamily="49" charset="-122"/>
              </a:rPr>
              <a:t>国签订）等。</a:t>
            </a:r>
            <a:endParaRPr lang="zh-CN" altLang="en-US" sz="2200" dirty="0" smtClean="0"/>
          </a:p>
        </p:txBody>
      </p:sp>
      <p:sp>
        <p:nvSpPr>
          <p:cNvPr id="32773"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AEB52631-B623-4376-BF26-250529A7108D}" type="slidenum">
              <a:rPr lang="zh-CN" altLang="en-US" sz="1400">
                <a:cs typeface="Arial" charset="0"/>
              </a:rPr>
              <a:pPr algn="r">
                <a:buClr>
                  <a:schemeClr val="tx1"/>
                </a:buClr>
              </a:pPr>
              <a:t>21</a:t>
            </a:fld>
            <a:endParaRPr lang="en-US" altLang="zh-CN" sz="1400">
              <a:cs typeface="Arial" charset="0"/>
            </a:endParaRPr>
          </a:p>
        </p:txBody>
      </p:sp>
      <p:pic>
        <p:nvPicPr>
          <p:cNvPr id="28678" name="Picture 5" descr="http://t2.gstatic.cn/images?q=tbn:gtZ-6cXwcT1J8M:">
            <a:hlinkClick r:id="rId3"/>
          </p:cNvPr>
          <p:cNvPicPr>
            <a:picLocks noChangeAspect="1" noChangeArrowheads="1"/>
          </p:cNvPicPr>
          <p:nvPr/>
        </p:nvPicPr>
        <p:blipFill>
          <a:blip r:embed="rId4"/>
          <a:srcRect/>
          <a:stretch>
            <a:fillRect/>
          </a:stretch>
        </p:blipFill>
        <p:spPr bwMode="auto">
          <a:xfrm>
            <a:off x="1000125" y="3789363"/>
            <a:ext cx="2643188" cy="1997075"/>
          </a:xfrm>
          <a:prstGeom prst="rect">
            <a:avLst/>
          </a:prstGeom>
          <a:noFill/>
          <a:ln w="9525">
            <a:noFill/>
            <a:miter lim="800000"/>
            <a:headEnd/>
            <a:tailEnd/>
          </a:ln>
        </p:spPr>
      </p:pic>
      <p:pic>
        <p:nvPicPr>
          <p:cNvPr id="28679" name="图片 5" descr="南京条约.jpg"/>
          <p:cNvPicPr>
            <a:picLocks noChangeAspect="1"/>
          </p:cNvPicPr>
          <p:nvPr/>
        </p:nvPicPr>
        <p:blipFill>
          <a:blip r:embed="rId5"/>
          <a:srcRect/>
          <a:stretch>
            <a:fillRect/>
          </a:stretch>
        </p:blipFill>
        <p:spPr bwMode="auto">
          <a:xfrm>
            <a:off x="1000125" y="1428750"/>
            <a:ext cx="2643188" cy="2214563"/>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2" end="2"/>
                                            </p:txEl>
                                          </p:spTgt>
                                        </p:tgtEl>
                                        <p:attrNameLst>
                                          <p:attrName>style.visibility</p:attrName>
                                        </p:attrNameLst>
                                      </p:cBhvr>
                                      <p:to>
                                        <p:strVal val="visible"/>
                                      </p:to>
                                    </p:set>
                                    <p:animEffect transition="in" filter="wipe(left)">
                                      <p:cBhvr>
                                        <p:cTn id="12" dur="500"/>
                                        <p:tgtEl>
                                          <p:spTgt spid="138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679"/>
                                        </p:tgtEl>
                                        <p:attrNameLst>
                                          <p:attrName>style.visibility</p:attrName>
                                        </p:attrNameLst>
                                      </p:cBhvr>
                                      <p:to>
                                        <p:strVal val="visible"/>
                                      </p:to>
                                    </p:set>
                                    <p:anim calcmode="lin" valueType="num">
                                      <p:cBhvr additive="base">
                                        <p:cTn id="17" dur="500" fill="hold"/>
                                        <p:tgtEl>
                                          <p:spTgt spid="28679"/>
                                        </p:tgtEl>
                                        <p:attrNameLst>
                                          <p:attrName>ppt_x</p:attrName>
                                        </p:attrNameLst>
                                      </p:cBhvr>
                                      <p:tavLst>
                                        <p:tav tm="0">
                                          <p:val>
                                            <p:strVal val="#ppt_x"/>
                                          </p:val>
                                        </p:tav>
                                        <p:tav tm="100000">
                                          <p:val>
                                            <p:strVal val="#ppt_x"/>
                                          </p:val>
                                        </p:tav>
                                      </p:tavLst>
                                    </p:anim>
                                    <p:anim calcmode="lin" valueType="num">
                                      <p:cBhvr additive="base">
                                        <p:cTn id="1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8678"/>
                                        </p:tgtEl>
                                        <p:attrNameLst>
                                          <p:attrName>style.visibility</p:attrName>
                                        </p:attrNameLst>
                                      </p:cBhvr>
                                      <p:to>
                                        <p:strVal val="visible"/>
                                      </p:to>
                                    </p:set>
                                    <p:anim calcmode="lin" valueType="num">
                                      <p:cBhvr additive="base">
                                        <p:cTn id="23" dur="500" fill="hold"/>
                                        <p:tgtEl>
                                          <p:spTgt spid="28678"/>
                                        </p:tgtEl>
                                        <p:attrNameLst>
                                          <p:attrName>ppt_x</p:attrName>
                                        </p:attrNameLst>
                                      </p:cBhvr>
                                      <p:tavLst>
                                        <p:tav tm="0">
                                          <p:val>
                                            <p:strVal val="#ppt_x"/>
                                          </p:val>
                                        </p:tav>
                                        <p:tav tm="100000">
                                          <p:val>
                                            <p:strVal val="#ppt_x"/>
                                          </p:val>
                                        </p:tav>
                                      </p:tavLst>
                                    </p:anim>
                                    <p:anim calcmode="lin" valueType="num">
                                      <p:cBhvr additive="base">
                                        <p:cTn id="24"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772193A5-9583-4B98-98F0-E81AB66C368A}" type="slidenum">
              <a:rPr kumimoji="1" lang="zh-CN" altLang="en-US" sz="1400" smtClean="0">
                <a:latin typeface="Times New Roman" pitchFamily="18" charset="0"/>
                <a:ea typeface="宋体" pitchFamily="2" charset="-122"/>
                <a:cs typeface="Arial" charset="0"/>
              </a:rPr>
              <a:pPr>
                <a:buClr>
                  <a:schemeClr val="tx1"/>
                </a:buClr>
              </a:pPr>
              <a:t>22</a:t>
            </a:fld>
            <a:endParaRPr kumimoji="1" lang="en-US" altLang="zh-CN" sz="1400" smtClean="0">
              <a:latin typeface="Times New Roman" pitchFamily="18" charset="0"/>
              <a:ea typeface="宋体" pitchFamily="2" charset="-122"/>
              <a:cs typeface="Arial" charset="0"/>
            </a:endParaRPr>
          </a:p>
        </p:txBody>
      </p:sp>
      <p:sp>
        <p:nvSpPr>
          <p:cNvPr id="33795" name="Rectangle 2"/>
          <p:cNvSpPr>
            <a:spLocks noGrp="1" noChangeArrowheads="1"/>
          </p:cNvSpPr>
          <p:nvPr>
            <p:ph type="title" idx="4294967295"/>
          </p:nvPr>
        </p:nvSpPr>
        <p:spPr>
          <a:xfrm>
            <a:off x="1368425" y="360363"/>
            <a:ext cx="7775575" cy="622300"/>
          </a:xfrm>
        </p:spPr>
        <p:txBody>
          <a:bodyPr anchor="b">
            <a:normAutofit fontScale="90000"/>
          </a:bodyPr>
          <a:lstStyle/>
          <a:p>
            <a:pPr algn="ctr" eaLnBrk="1" hangingPunct="1"/>
            <a:r>
              <a:rPr lang="zh-CN" altLang="en-US" sz="5000" b="1" smtClean="0">
                <a:latin typeface="宋体" pitchFamily="2" charset="-122"/>
              </a:rPr>
              <a:t>中国与国际法</a:t>
            </a:r>
          </a:p>
        </p:txBody>
      </p:sp>
      <p:sp>
        <p:nvSpPr>
          <p:cNvPr id="140291" name="Rectangle 3"/>
          <p:cNvSpPr>
            <a:spLocks noGrp="1" noChangeArrowheads="1"/>
          </p:cNvSpPr>
          <p:nvPr>
            <p:ph type="body" idx="4294967295"/>
          </p:nvPr>
        </p:nvSpPr>
        <p:spPr>
          <a:xfrm>
            <a:off x="755576" y="1268760"/>
            <a:ext cx="5600700" cy="5113337"/>
          </a:xfrm>
        </p:spPr>
        <p:txBody>
          <a:bodyPr>
            <a:normAutofit lnSpcReduction="10000"/>
          </a:bodyPr>
          <a:lstStyle/>
          <a:p>
            <a:pPr algn="just" eaLnBrk="1" hangingPunct="1">
              <a:lnSpc>
                <a:spcPct val="90000"/>
              </a:lnSpc>
              <a:buFont typeface="Wingdings" pitchFamily="2" charset="2"/>
              <a:buChar char="Ø"/>
            </a:pPr>
            <a:r>
              <a:rPr lang="zh-CN" altLang="en-US" sz="2800" b="1" u="sng" dirty="0" smtClean="0">
                <a:latin typeface="Times New Roman" pitchFamily="18" charset="0"/>
                <a:ea typeface="楷体_GB2312" pitchFamily="49" charset="-122"/>
              </a:rPr>
              <a:t>废约运动</a:t>
            </a:r>
            <a:r>
              <a:rPr lang="zh-CN" altLang="en-US" sz="3200" b="1" dirty="0" smtClean="0">
                <a:latin typeface="Times New Roman" pitchFamily="18" charset="0"/>
                <a:ea typeface="楷体_GB2312" pitchFamily="49" charset="-122"/>
              </a:rPr>
              <a:t>：</a:t>
            </a:r>
            <a:endParaRPr lang="zh-CN" altLang="en-US" sz="3200" dirty="0" smtClean="0"/>
          </a:p>
          <a:p>
            <a:pPr lvl="1" algn="just" eaLnBrk="1" hangingPunct="1">
              <a:lnSpc>
                <a:spcPct val="90000"/>
              </a:lnSpc>
              <a:buFont typeface="Wingdings" pitchFamily="2" charset="2"/>
              <a:buChar char="ü"/>
            </a:pPr>
            <a:r>
              <a:rPr lang="en-US" altLang="zh-CN" sz="2000" u="sng" dirty="0" smtClean="0">
                <a:ea typeface="楷体_GB2312" pitchFamily="49" charset="-122"/>
              </a:rPr>
              <a:t>1924</a:t>
            </a:r>
            <a:r>
              <a:rPr lang="zh-CN" altLang="en-US" sz="2000" u="sng" dirty="0" smtClean="0">
                <a:latin typeface="Times New Roman" pitchFamily="18" charset="0"/>
                <a:ea typeface="楷体_GB2312" pitchFamily="49" charset="-122"/>
              </a:rPr>
              <a:t>年</a:t>
            </a:r>
            <a:r>
              <a:rPr lang="zh-CN" altLang="en-US" sz="2000" dirty="0" smtClean="0">
                <a:latin typeface="Times New Roman" pitchFamily="18" charset="0"/>
                <a:ea typeface="楷体_GB2312" pitchFamily="49" charset="-122"/>
              </a:rPr>
              <a:t>，孙中山领导的国民党第一次全国代表大会宣言正式提出废除不平等条约。</a:t>
            </a:r>
            <a:r>
              <a:rPr lang="en-US" altLang="zh-CN" sz="2000" dirty="0" smtClean="0">
                <a:ea typeface="楷体_GB2312" pitchFamily="49" charset="-122"/>
              </a:rPr>
              <a:t>1927</a:t>
            </a:r>
            <a:r>
              <a:rPr lang="zh-CN" altLang="en-US" sz="2000" dirty="0" smtClean="0">
                <a:latin typeface="Times New Roman" pitchFamily="18" charset="0"/>
                <a:ea typeface="楷体_GB2312" pitchFamily="49" charset="-122"/>
              </a:rPr>
              <a:t>年，南京政府发表</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采取正当手续废除一切不平等条约</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的宣言。</a:t>
            </a:r>
            <a:endParaRPr lang="zh-CN" altLang="en-US" sz="2000" dirty="0" smtClean="0"/>
          </a:p>
          <a:p>
            <a:pPr lvl="1" algn="just" eaLnBrk="1" hangingPunct="1">
              <a:lnSpc>
                <a:spcPct val="90000"/>
              </a:lnSpc>
              <a:buFont typeface="Wingdings" pitchFamily="2" charset="2"/>
              <a:buChar char="ü"/>
            </a:pPr>
            <a:r>
              <a:rPr lang="en-US" altLang="zh-CN" sz="2000" u="sng" dirty="0" smtClean="0">
                <a:ea typeface="楷体_GB2312" pitchFamily="49" charset="-122"/>
              </a:rPr>
              <a:t>1941</a:t>
            </a:r>
            <a:r>
              <a:rPr lang="zh-CN" altLang="en-US" sz="2000" u="sng" dirty="0" smtClean="0">
                <a:latin typeface="Times New Roman" pitchFamily="18" charset="0"/>
                <a:ea typeface="楷体_GB2312" pitchFamily="49" charset="-122"/>
              </a:rPr>
              <a:t>年</a:t>
            </a:r>
            <a:r>
              <a:rPr lang="zh-CN" altLang="en-US" sz="2000" dirty="0" smtClean="0">
                <a:latin typeface="Times New Roman" pitchFamily="18" charset="0"/>
                <a:ea typeface="楷体_GB2312" pitchFamily="49" charset="-122"/>
              </a:rPr>
              <a:t>，国民政府开始与英国、美国开始取消领事裁判权的谈判，</a:t>
            </a:r>
            <a:r>
              <a:rPr lang="en-US" altLang="zh-CN" sz="2000" dirty="0" smtClean="0">
                <a:ea typeface="楷体_GB2312" pitchFamily="49" charset="-122"/>
              </a:rPr>
              <a:t>1943</a:t>
            </a:r>
            <a:r>
              <a:rPr lang="zh-CN" altLang="en-US" sz="2000" dirty="0" smtClean="0">
                <a:latin typeface="Times New Roman" pitchFamily="18" charset="0"/>
                <a:ea typeface="楷体_GB2312" pitchFamily="49" charset="-122"/>
              </a:rPr>
              <a:t>年签新约取消领事裁判权等一些不平等权利。此后，中国与其他国家也签订了类似条约，不平等条约制度开始瓦解。</a:t>
            </a:r>
            <a:endParaRPr lang="zh-CN" altLang="en-US" sz="2000" dirty="0" smtClean="0"/>
          </a:p>
          <a:p>
            <a:pPr lvl="1" algn="just" eaLnBrk="1" hangingPunct="1">
              <a:lnSpc>
                <a:spcPct val="90000"/>
              </a:lnSpc>
              <a:buFont typeface="Wingdings" pitchFamily="2" charset="2"/>
              <a:buChar char="ü"/>
            </a:pPr>
            <a:r>
              <a:rPr lang="en-US" altLang="zh-CN" sz="2000" u="sng" dirty="0" smtClean="0">
                <a:ea typeface="楷体_GB2312" pitchFamily="49" charset="-122"/>
              </a:rPr>
              <a:t>1949</a:t>
            </a:r>
            <a:r>
              <a:rPr lang="zh-CN" altLang="en-US" sz="2000" u="sng" dirty="0" smtClean="0">
                <a:latin typeface="Times New Roman" pitchFamily="18" charset="0"/>
                <a:ea typeface="楷体_GB2312" pitchFamily="49" charset="-122"/>
              </a:rPr>
              <a:t>年</a:t>
            </a:r>
            <a:r>
              <a:rPr lang="zh-CN" altLang="en-US" sz="2000" dirty="0" smtClean="0">
                <a:latin typeface="Times New Roman" pitchFamily="18" charset="0"/>
                <a:ea typeface="楷体_GB2312" pitchFamily="49" charset="-122"/>
              </a:rPr>
              <a:t>，新中国成立后的</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共同纲领</a:t>
            </a:r>
            <a:r>
              <a:rPr lang="en-US" altLang="zh-CN" sz="2000" dirty="0" smtClean="0">
                <a:latin typeface="Times New Roman" pitchFamily="18" charset="0"/>
                <a:ea typeface="楷体_GB2312" pitchFamily="49" charset="-122"/>
              </a:rPr>
              <a:t>》</a:t>
            </a:r>
            <a:r>
              <a:rPr lang="zh-CN" altLang="en-US" sz="2000" dirty="0" smtClean="0">
                <a:latin typeface="Times New Roman" pitchFamily="18" charset="0"/>
                <a:ea typeface="楷体_GB2312" pitchFamily="49" charset="-122"/>
              </a:rPr>
              <a:t>第</a:t>
            </a:r>
            <a:r>
              <a:rPr lang="en-US" altLang="zh-CN" sz="2000" dirty="0" smtClean="0">
                <a:ea typeface="楷体_GB2312" pitchFamily="49" charset="-122"/>
              </a:rPr>
              <a:t>55</a:t>
            </a:r>
            <a:r>
              <a:rPr lang="zh-CN" altLang="en-US" sz="2000" dirty="0" smtClean="0">
                <a:latin typeface="Times New Roman" pitchFamily="18" charset="0"/>
                <a:ea typeface="楷体_GB2312" pitchFamily="49" charset="-122"/>
              </a:rPr>
              <a:t>条规定，</a:t>
            </a:r>
            <a:r>
              <a:rPr lang="zh-CN" altLang="en-US" sz="2000" dirty="0" smtClean="0">
                <a:ea typeface="楷体_GB2312" pitchFamily="49" charset="-122"/>
              </a:rPr>
              <a:t>“</a:t>
            </a:r>
            <a:r>
              <a:rPr lang="zh-CN" altLang="en-US" sz="2000" dirty="0" smtClean="0">
                <a:latin typeface="Times New Roman" pitchFamily="18" charset="0"/>
                <a:ea typeface="楷体_GB2312" pitchFamily="49" charset="-122"/>
              </a:rPr>
              <a:t>对于国民党政府与外国所订立的各项条约和协定，中华人民共和国中央政府应加以审查，按其内容，分别予以承认，或废除，或修改或重定。</a:t>
            </a:r>
            <a:r>
              <a:rPr lang="zh-CN" altLang="en-US" sz="2000" dirty="0" smtClean="0">
                <a:ea typeface="楷体_GB2312" pitchFamily="49" charset="-122"/>
              </a:rPr>
              <a:t>”</a:t>
            </a:r>
            <a:endParaRPr lang="zh-CN" altLang="en-US" sz="2000" dirty="0" smtClean="0"/>
          </a:p>
          <a:p>
            <a:pPr lvl="1" algn="just" eaLnBrk="1" hangingPunct="1">
              <a:lnSpc>
                <a:spcPct val="90000"/>
              </a:lnSpc>
              <a:buFont typeface="Wingdings" pitchFamily="2" charset="2"/>
              <a:buChar char="ü"/>
            </a:pPr>
            <a:r>
              <a:rPr lang="en-US" altLang="zh-CN" sz="2000" u="sng" dirty="0" smtClean="0">
                <a:ea typeface="楷体_GB2312" pitchFamily="49" charset="-122"/>
              </a:rPr>
              <a:t>1997</a:t>
            </a:r>
            <a:r>
              <a:rPr lang="zh-CN" altLang="en-US" sz="2000" dirty="0" smtClean="0">
                <a:latin typeface="Times New Roman" pitchFamily="18" charset="0"/>
                <a:ea typeface="楷体_GB2312" pitchFamily="49" charset="-122"/>
              </a:rPr>
              <a:t>年香港回归、</a:t>
            </a:r>
            <a:r>
              <a:rPr lang="en-US" altLang="zh-CN" sz="2000" u="sng" dirty="0" smtClean="0">
                <a:ea typeface="楷体_GB2312" pitchFamily="49" charset="-122"/>
              </a:rPr>
              <a:t>1999</a:t>
            </a:r>
            <a:r>
              <a:rPr lang="zh-CN" altLang="en-US" sz="2000" u="sng" dirty="0" smtClean="0">
                <a:latin typeface="Times New Roman" pitchFamily="18" charset="0"/>
                <a:ea typeface="楷体_GB2312" pitchFamily="49" charset="-122"/>
              </a:rPr>
              <a:t>年</a:t>
            </a:r>
            <a:r>
              <a:rPr lang="zh-CN" altLang="en-US" sz="2000" dirty="0" smtClean="0">
                <a:latin typeface="Times New Roman" pitchFamily="18" charset="0"/>
                <a:ea typeface="楷体_GB2312" pitchFamily="49" charset="-122"/>
              </a:rPr>
              <a:t>澳门回归标志不平等条约制度的最终完结。</a:t>
            </a:r>
            <a:endParaRPr lang="zh-CN" altLang="en-US" sz="2000" dirty="0" smtClean="0"/>
          </a:p>
        </p:txBody>
      </p:sp>
      <p:sp>
        <p:nvSpPr>
          <p:cNvPr id="33797"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8ECD44A3-0555-48E5-A90A-F760DD9CE6C4}" type="slidenum">
              <a:rPr lang="zh-CN" altLang="en-US" sz="1400">
                <a:cs typeface="Arial" charset="0"/>
              </a:rPr>
              <a:pPr algn="r">
                <a:buClr>
                  <a:schemeClr val="tx1"/>
                </a:buClr>
              </a:pPr>
              <a:t>22</a:t>
            </a:fld>
            <a:endParaRPr lang="en-US" altLang="zh-CN" sz="1400">
              <a:cs typeface="Arial" charset="0"/>
            </a:endParaRPr>
          </a:p>
        </p:txBody>
      </p:sp>
      <p:pic>
        <p:nvPicPr>
          <p:cNvPr id="29702" name="图片 4" descr="废除旧条约.jpg"/>
          <p:cNvPicPr>
            <a:picLocks noChangeAspect="1"/>
          </p:cNvPicPr>
          <p:nvPr/>
        </p:nvPicPr>
        <p:blipFill>
          <a:blip r:embed="rId3"/>
          <a:srcRect/>
          <a:stretch>
            <a:fillRect/>
          </a:stretch>
        </p:blipFill>
        <p:spPr bwMode="auto">
          <a:xfrm>
            <a:off x="6588125" y="1557338"/>
            <a:ext cx="2000250" cy="2214562"/>
          </a:xfrm>
          <a:prstGeom prst="rect">
            <a:avLst/>
          </a:prstGeom>
          <a:noFill/>
          <a:ln w="9525">
            <a:noFill/>
            <a:miter lim="800000"/>
            <a:headEnd/>
            <a:tailEnd/>
          </a:ln>
        </p:spPr>
      </p:pic>
      <p:pic>
        <p:nvPicPr>
          <p:cNvPr id="29703" name="Picture 5" descr="http://laiba.tianya.cn/laiba/images/498630/12179300500123573006/A/1/m.jpg"/>
          <p:cNvPicPr>
            <a:picLocks noChangeAspect="1" noChangeArrowheads="1"/>
          </p:cNvPicPr>
          <p:nvPr/>
        </p:nvPicPr>
        <p:blipFill>
          <a:blip r:embed="rId4"/>
          <a:srcRect/>
          <a:stretch>
            <a:fillRect/>
          </a:stretch>
        </p:blipFill>
        <p:spPr bwMode="auto">
          <a:xfrm>
            <a:off x="6572250" y="4005263"/>
            <a:ext cx="2000250" cy="215265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0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0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0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0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9702"/>
                                        </p:tgtEl>
                                        <p:attrNameLst>
                                          <p:attrName>style.visibility</p:attrName>
                                        </p:attrNameLst>
                                      </p:cBhvr>
                                      <p:to>
                                        <p:strVal val="visible"/>
                                      </p:to>
                                    </p:set>
                                    <p:animEffect transition="in" filter="checkerboard(across)">
                                      <p:cBhvr>
                                        <p:cTn id="19" dur="500"/>
                                        <p:tgtEl>
                                          <p:spTgt spid="297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9703"/>
                                        </p:tgtEl>
                                        <p:attrNameLst>
                                          <p:attrName>style.visibility</p:attrName>
                                        </p:attrNameLst>
                                      </p:cBhvr>
                                      <p:to>
                                        <p:strVal val="visible"/>
                                      </p:to>
                                    </p:set>
                                    <p:animEffect transition="in" filter="checkerboard(across)">
                                      <p:cBhvr>
                                        <p:cTn id="24"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F72E2D77-F265-4BC2-94FE-8E9B00430C57}" type="slidenum">
              <a:rPr kumimoji="1" lang="zh-CN" altLang="en-US" sz="1400" smtClean="0">
                <a:latin typeface="Times New Roman" pitchFamily="18" charset="0"/>
                <a:ea typeface="宋体" pitchFamily="2" charset="-122"/>
                <a:cs typeface="Arial" charset="0"/>
              </a:rPr>
              <a:pPr>
                <a:buClr>
                  <a:schemeClr val="tx1"/>
                </a:buClr>
              </a:pPr>
              <a:t>23</a:t>
            </a:fld>
            <a:endParaRPr kumimoji="1" lang="en-US" altLang="zh-CN" sz="1400" smtClean="0">
              <a:latin typeface="Times New Roman" pitchFamily="18" charset="0"/>
              <a:ea typeface="宋体" pitchFamily="2" charset="-122"/>
              <a:cs typeface="Arial" charset="0"/>
            </a:endParaRPr>
          </a:p>
        </p:txBody>
      </p:sp>
      <p:sp>
        <p:nvSpPr>
          <p:cNvPr id="34819" name="Rectangle 2"/>
          <p:cNvSpPr>
            <a:spLocks noGrp="1" noChangeArrowheads="1"/>
          </p:cNvSpPr>
          <p:nvPr>
            <p:ph type="title" idx="4294967295"/>
          </p:nvPr>
        </p:nvSpPr>
        <p:spPr>
          <a:xfrm>
            <a:off x="0" y="293688"/>
            <a:ext cx="8229600" cy="920750"/>
          </a:xfrm>
        </p:spPr>
        <p:txBody>
          <a:bodyPr anchor="b"/>
          <a:lstStyle/>
          <a:p>
            <a:pPr algn="ctr" eaLnBrk="1" hangingPunct="1"/>
            <a:r>
              <a:rPr lang="zh-CN" altLang="en-US" sz="5000" b="1" smtClean="0">
                <a:latin typeface="宋体" pitchFamily="2" charset="-122"/>
              </a:rPr>
              <a:t>新中国与国际法</a:t>
            </a:r>
          </a:p>
        </p:txBody>
      </p:sp>
      <p:sp>
        <p:nvSpPr>
          <p:cNvPr id="34820" name="Rectangle 3"/>
          <p:cNvSpPr>
            <a:spLocks noGrp="1" noChangeArrowheads="1"/>
          </p:cNvSpPr>
          <p:nvPr>
            <p:ph type="body" idx="4294967295"/>
          </p:nvPr>
        </p:nvSpPr>
        <p:spPr>
          <a:xfrm>
            <a:off x="2987824" y="1454150"/>
            <a:ext cx="5529262" cy="4524375"/>
          </a:xfrm>
        </p:spPr>
        <p:txBody>
          <a:bodyPr>
            <a:normAutofit/>
          </a:bodyPr>
          <a:lstStyle/>
          <a:p>
            <a:pPr algn="just" eaLnBrk="1" hangingPunct="1">
              <a:lnSpc>
                <a:spcPct val="90000"/>
              </a:lnSpc>
              <a:buFont typeface="Wingdings" pitchFamily="2" charset="2"/>
              <a:buChar char="Ø"/>
            </a:pPr>
            <a:r>
              <a:rPr lang="en-US" altLang="zh-CN" sz="2800" dirty="0" smtClean="0">
                <a:ea typeface="楷体_GB2312" pitchFamily="49" charset="-122"/>
              </a:rPr>
              <a:t>1973</a:t>
            </a:r>
            <a:r>
              <a:rPr lang="zh-CN" altLang="en-US" sz="2800" dirty="0" smtClean="0">
                <a:latin typeface="Times New Roman" pitchFamily="18" charset="0"/>
                <a:ea typeface="楷体_GB2312" pitchFamily="49" charset="-122"/>
              </a:rPr>
              <a:t>年，中华人民共和国恢复在联合国的席位。</a:t>
            </a:r>
          </a:p>
          <a:p>
            <a:pPr algn="just" eaLnBrk="1" hangingPunct="1">
              <a:lnSpc>
                <a:spcPct val="90000"/>
              </a:lnSpc>
              <a:buFont typeface="Wingdings" pitchFamily="2" charset="2"/>
              <a:buNone/>
            </a:pPr>
            <a:endParaRPr lang="en-US" altLang="zh-CN" sz="2800" dirty="0" smtClean="0">
              <a:latin typeface="Times New Roman" pitchFamily="18" charset="0"/>
              <a:ea typeface="楷体_GB2312" pitchFamily="49" charset="-122"/>
            </a:endParaRPr>
          </a:p>
          <a:p>
            <a:pPr algn="just" eaLnBrk="1" hangingPunct="1">
              <a:lnSpc>
                <a:spcPct val="90000"/>
              </a:lnSpc>
              <a:buFont typeface="Wingdings" pitchFamily="2" charset="2"/>
              <a:buNone/>
            </a:pPr>
            <a:endParaRPr lang="en-US" altLang="zh-CN" sz="2800" dirty="0" smtClean="0">
              <a:latin typeface="Times New Roman" pitchFamily="18" charset="0"/>
              <a:ea typeface="楷体_GB2312" pitchFamily="49" charset="-122"/>
            </a:endParaRPr>
          </a:p>
          <a:p>
            <a:pPr algn="just" eaLnBrk="1" hangingPunct="1">
              <a:lnSpc>
                <a:spcPct val="90000"/>
              </a:lnSpc>
              <a:buFont typeface="Wingdings" pitchFamily="2" charset="2"/>
              <a:buNone/>
            </a:pPr>
            <a:endParaRPr lang="en-US" altLang="zh-CN" sz="2800" dirty="0" smtClean="0">
              <a:latin typeface="Times New Roman" pitchFamily="18" charset="0"/>
              <a:ea typeface="楷体_GB2312" pitchFamily="49" charset="-122"/>
            </a:endParaRPr>
          </a:p>
          <a:p>
            <a:pPr algn="just" eaLnBrk="1" hangingPunct="1">
              <a:lnSpc>
                <a:spcPct val="90000"/>
              </a:lnSpc>
              <a:buFont typeface="Wingdings" pitchFamily="2" charset="2"/>
              <a:buChar char="Ø"/>
            </a:pPr>
            <a:r>
              <a:rPr lang="en-US" altLang="zh-CN" sz="2800" dirty="0" smtClean="0">
                <a:ea typeface="楷体_GB2312" pitchFamily="49" charset="-122"/>
              </a:rPr>
              <a:t>2001</a:t>
            </a:r>
            <a:r>
              <a:rPr lang="zh-CN" altLang="en-US" sz="2800" dirty="0" smtClean="0">
                <a:latin typeface="Times New Roman" pitchFamily="18" charset="0"/>
                <a:ea typeface="楷体_GB2312" pitchFamily="49" charset="-122"/>
              </a:rPr>
              <a:t>年，中国加入世贸组织。</a:t>
            </a:r>
            <a:endParaRPr lang="zh-CN" altLang="en-US" sz="2800" dirty="0" smtClean="0"/>
          </a:p>
          <a:p>
            <a:pPr lvl="1" algn="just" eaLnBrk="1" hangingPunct="1">
              <a:lnSpc>
                <a:spcPct val="90000"/>
              </a:lnSpc>
              <a:buFont typeface="Wingdings" pitchFamily="2" charset="2"/>
              <a:buChar char="ü"/>
            </a:pPr>
            <a:r>
              <a:rPr lang="zh-CN" altLang="en-US" sz="2400" b="1" dirty="0" smtClean="0">
                <a:latin typeface="Times New Roman" pitchFamily="18" charset="0"/>
                <a:ea typeface="楷体_GB2312" pitchFamily="49" charset="-122"/>
              </a:rPr>
              <a:t>特点：</a:t>
            </a:r>
            <a:r>
              <a:rPr lang="zh-CN" altLang="en-US" sz="2400" b="1" u="sng" dirty="0" smtClean="0">
                <a:latin typeface="Times New Roman" pitchFamily="18" charset="0"/>
                <a:ea typeface="楷体_GB2312" pitchFamily="49" charset="-122"/>
              </a:rPr>
              <a:t>现在仍然十分努力地</a:t>
            </a:r>
            <a:r>
              <a:rPr lang="zh-CN" altLang="en-US" sz="2400" b="1" u="sng" dirty="0" smtClean="0">
                <a:ea typeface="楷体_GB2312" pitchFamily="49" charset="-122"/>
              </a:rPr>
              <a:t>“</a:t>
            </a:r>
            <a:r>
              <a:rPr lang="zh-CN" altLang="en-US" sz="2400" b="1" u="sng" dirty="0" smtClean="0">
                <a:latin typeface="Times New Roman" pitchFamily="18" charset="0"/>
                <a:ea typeface="楷体_GB2312" pitchFamily="49" charset="-122"/>
              </a:rPr>
              <a:t>与国际接轨</a:t>
            </a:r>
            <a:r>
              <a:rPr lang="zh-CN" altLang="en-US" sz="2400" b="1" u="sng" dirty="0" smtClean="0">
                <a:ea typeface="楷体_GB2312" pitchFamily="49" charset="-122"/>
              </a:rPr>
              <a:t>”</a:t>
            </a:r>
            <a:r>
              <a:rPr lang="zh-CN" altLang="en-US" sz="2400" dirty="0" smtClean="0">
                <a:ea typeface="楷体_GB2312" pitchFamily="49" charset="-122"/>
              </a:rPr>
              <a:t>；</a:t>
            </a:r>
            <a:r>
              <a:rPr lang="zh-CN" altLang="en-US" sz="2400" b="1" u="sng" dirty="0" smtClean="0">
                <a:latin typeface="Times New Roman" pitchFamily="18" charset="0"/>
                <a:ea typeface="楷体_GB2312" pitchFamily="49" charset="-122"/>
              </a:rPr>
              <a:t>主是还是国际法</a:t>
            </a:r>
            <a:r>
              <a:rPr lang="zh-CN" altLang="en-US" sz="2400" b="1" u="sng" dirty="0" smtClean="0">
                <a:ea typeface="楷体_GB2312" pitchFamily="49" charset="-122"/>
              </a:rPr>
              <a:t>“</a:t>
            </a:r>
            <a:r>
              <a:rPr lang="zh-CN" altLang="en-US" sz="2400" b="1" u="sng" dirty="0" smtClean="0">
                <a:latin typeface="Times New Roman" pitchFamily="18" charset="0"/>
                <a:ea typeface="楷体_GB2312" pitchFamily="49" charset="-122"/>
              </a:rPr>
              <a:t>进口国</a:t>
            </a:r>
            <a:r>
              <a:rPr lang="zh-CN" altLang="en-US" sz="2400" b="1" u="sng" dirty="0" smtClean="0">
                <a:ea typeface="楷体_GB2312" pitchFamily="49" charset="-122"/>
              </a:rPr>
              <a:t>”，但参与增多</a:t>
            </a:r>
            <a:r>
              <a:rPr lang="zh-CN" altLang="en-US" sz="2400" dirty="0" smtClean="0">
                <a:ea typeface="楷体_GB2312" pitchFamily="49" charset="-122"/>
              </a:rPr>
              <a:t>。</a:t>
            </a:r>
            <a:endParaRPr lang="zh-CN" altLang="en-US" sz="2400" b="1" dirty="0" smtClean="0">
              <a:latin typeface="Times New Roman" pitchFamily="18" charset="0"/>
              <a:ea typeface="楷体_GB2312" pitchFamily="49" charset="-122"/>
            </a:endParaRPr>
          </a:p>
        </p:txBody>
      </p:sp>
      <p:sp>
        <p:nvSpPr>
          <p:cNvPr id="34821" name="灯片编号占位符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14603D45-ADC1-4403-83A7-80040A3490C5}" type="slidenum">
              <a:rPr lang="zh-CN" altLang="en-US" sz="1400">
                <a:cs typeface="Arial" charset="0"/>
              </a:rPr>
              <a:pPr algn="r">
                <a:buClr>
                  <a:schemeClr val="tx1"/>
                </a:buClr>
              </a:pPr>
              <a:t>23</a:t>
            </a:fld>
            <a:endParaRPr lang="en-US" altLang="zh-CN" sz="1400">
              <a:cs typeface="Arial" charset="0"/>
            </a:endParaRPr>
          </a:p>
        </p:txBody>
      </p:sp>
      <p:pic>
        <p:nvPicPr>
          <p:cNvPr id="30726" name="Picture 5" descr="http://t1.gstatic.cn/images?q=tbn:W_vh7JH-gtKoOM:">
            <a:hlinkClick r:id="rId3"/>
          </p:cNvPr>
          <p:cNvPicPr>
            <a:picLocks noChangeAspect="1" noChangeArrowheads="1"/>
          </p:cNvPicPr>
          <p:nvPr/>
        </p:nvPicPr>
        <p:blipFill>
          <a:blip r:embed="rId4"/>
          <a:srcRect/>
          <a:stretch>
            <a:fillRect/>
          </a:stretch>
        </p:blipFill>
        <p:spPr bwMode="auto">
          <a:xfrm>
            <a:off x="785813" y="1571625"/>
            <a:ext cx="2143125" cy="1785938"/>
          </a:xfrm>
          <a:prstGeom prst="rect">
            <a:avLst/>
          </a:prstGeom>
          <a:noFill/>
          <a:ln w="9525">
            <a:noFill/>
            <a:miter lim="800000"/>
            <a:headEnd/>
            <a:tailEnd/>
          </a:ln>
        </p:spPr>
      </p:pic>
      <p:pic>
        <p:nvPicPr>
          <p:cNvPr id="30727" name="Picture 7" descr="http://t2.gstatic.cn/images?q=tbn:v8HuR-1vj20yhM:">
            <a:hlinkClick r:id="rId5"/>
          </p:cNvPr>
          <p:cNvPicPr>
            <a:picLocks noChangeAspect="1" noChangeArrowheads="1"/>
          </p:cNvPicPr>
          <p:nvPr/>
        </p:nvPicPr>
        <p:blipFill>
          <a:blip r:embed="rId6"/>
          <a:srcRect/>
          <a:stretch>
            <a:fillRect/>
          </a:stretch>
        </p:blipFill>
        <p:spPr bwMode="auto">
          <a:xfrm>
            <a:off x="755650" y="3716338"/>
            <a:ext cx="2143125" cy="185737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slide(fromBottom)">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slide(fromBottom)">
                                      <p:cBhvr>
                                        <p:cTn id="12"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A102DEE2-6456-4CB1-94E4-0CA1C37258F6}" type="slidenum">
              <a:rPr kumimoji="1" lang="zh-CN" altLang="en-US" sz="1400" smtClean="0">
                <a:latin typeface="Times New Roman" pitchFamily="18" charset="0"/>
                <a:ea typeface="宋体" pitchFamily="2" charset="-122"/>
                <a:cs typeface="Arial" charset="0"/>
              </a:rPr>
              <a:pPr>
                <a:buClr>
                  <a:schemeClr val="tx1"/>
                </a:buClr>
              </a:pPr>
              <a:t>24</a:t>
            </a:fld>
            <a:endParaRPr kumimoji="1" lang="en-US" altLang="zh-CN" sz="1400" smtClean="0">
              <a:latin typeface="Times New Roman" pitchFamily="18" charset="0"/>
              <a:ea typeface="宋体" pitchFamily="2" charset="-122"/>
              <a:cs typeface="Arial" charset="0"/>
            </a:endParaRPr>
          </a:p>
        </p:txBody>
      </p:sp>
      <p:sp>
        <p:nvSpPr>
          <p:cNvPr id="192514" name="Rectangle 2"/>
          <p:cNvSpPr>
            <a:spLocks noGrp="1" noChangeArrowheads="1"/>
          </p:cNvSpPr>
          <p:nvPr>
            <p:ph type="title" idx="4294967295"/>
          </p:nvPr>
        </p:nvSpPr>
        <p:spPr>
          <a:xfrm>
            <a:off x="1115616" y="332656"/>
            <a:ext cx="7797552" cy="1135062"/>
          </a:xfrm>
        </p:spPr>
        <p:txBody>
          <a:bodyPr anchor="b"/>
          <a:lstStyle/>
          <a:p>
            <a:pPr algn="ctr" eaLnBrk="1" hangingPunct="1"/>
            <a:r>
              <a:rPr lang="zh-CN" altLang="en-US" sz="5000" b="1" dirty="0" smtClean="0"/>
              <a:t>国际法的学说</a:t>
            </a:r>
          </a:p>
        </p:txBody>
      </p:sp>
      <p:sp>
        <p:nvSpPr>
          <p:cNvPr id="192515" name="Rectangle 3"/>
          <p:cNvSpPr>
            <a:spLocks noGrp="1" noChangeArrowheads="1"/>
          </p:cNvSpPr>
          <p:nvPr>
            <p:ph type="body" idx="4294967295"/>
          </p:nvPr>
        </p:nvSpPr>
        <p:spPr>
          <a:xfrm>
            <a:off x="1259632" y="1556792"/>
            <a:ext cx="7560767" cy="4625975"/>
          </a:xfrm>
        </p:spPr>
        <p:txBody>
          <a:bodyPr>
            <a:normAutofit lnSpcReduction="10000"/>
          </a:bodyPr>
          <a:lstStyle/>
          <a:p>
            <a:pPr eaLnBrk="1" hangingPunct="1">
              <a:lnSpc>
                <a:spcPct val="110000"/>
              </a:lnSpc>
            </a:pPr>
            <a:r>
              <a:rPr lang="zh-CN" altLang="en-US" sz="3100" b="1" dirty="0" smtClean="0"/>
              <a:t>自然法学派 </a:t>
            </a:r>
            <a:r>
              <a:rPr lang="en-US" altLang="zh-CN" sz="3100" dirty="0" smtClean="0"/>
              <a:t>– </a:t>
            </a:r>
            <a:r>
              <a:rPr lang="en-US" altLang="zh-CN" sz="2600" dirty="0" smtClean="0"/>
              <a:t>“</a:t>
            </a:r>
            <a:r>
              <a:rPr lang="zh-CN" altLang="en-US" sz="2200" dirty="0" smtClean="0"/>
              <a:t>人类的良知”；人权、环境</a:t>
            </a:r>
            <a:endParaRPr lang="zh-CN" altLang="en-US" sz="3100" dirty="0" smtClean="0"/>
          </a:p>
          <a:p>
            <a:pPr eaLnBrk="1" hangingPunct="1">
              <a:lnSpc>
                <a:spcPct val="110000"/>
              </a:lnSpc>
            </a:pPr>
            <a:r>
              <a:rPr lang="zh-CN" altLang="en-US" sz="3100" b="1" dirty="0" smtClean="0"/>
              <a:t>实在法学派</a:t>
            </a:r>
            <a:r>
              <a:rPr lang="zh-CN" altLang="en-US" sz="3100" dirty="0" smtClean="0"/>
              <a:t> － </a:t>
            </a:r>
            <a:r>
              <a:rPr lang="zh-CN" altLang="en-US" sz="2200" dirty="0" smtClean="0"/>
              <a:t>“国家意志”；</a:t>
            </a:r>
            <a:r>
              <a:rPr lang="en-US" altLang="zh-CN" sz="2200" dirty="0" smtClean="0"/>
              <a:t>”</a:t>
            </a:r>
            <a:r>
              <a:rPr lang="zh-CN" altLang="en-US" sz="2200" dirty="0" smtClean="0"/>
              <a:t>实在法</a:t>
            </a:r>
            <a:r>
              <a:rPr lang="en-US" altLang="zh-CN" sz="2200" dirty="0" smtClean="0"/>
              <a:t>”</a:t>
            </a:r>
            <a:r>
              <a:rPr lang="en-US" altLang="zh-CN" sz="2200" i="1" dirty="0" smtClean="0"/>
              <a:t>(</a:t>
            </a:r>
            <a:r>
              <a:rPr lang="en-US" altLang="zh-CN" sz="2200" i="1" dirty="0" err="1" smtClean="0"/>
              <a:t>lex</a:t>
            </a:r>
            <a:r>
              <a:rPr lang="en-US" altLang="zh-CN" sz="2200" i="1" dirty="0" smtClean="0"/>
              <a:t> </a:t>
            </a:r>
            <a:r>
              <a:rPr lang="en-US" altLang="zh-CN" sz="2200" i="1" dirty="0" err="1" smtClean="0"/>
              <a:t>lata</a:t>
            </a:r>
            <a:r>
              <a:rPr lang="en-US" altLang="zh-CN" sz="2200" i="1" dirty="0" smtClean="0"/>
              <a:t>)</a:t>
            </a:r>
            <a:r>
              <a:rPr lang="zh-CN" altLang="en-US" sz="2200" dirty="0" smtClean="0"/>
              <a:t>不是</a:t>
            </a:r>
            <a:r>
              <a:rPr lang="en-US" altLang="zh-CN" sz="2200" dirty="0" smtClean="0"/>
              <a:t>“</a:t>
            </a:r>
            <a:r>
              <a:rPr lang="zh-CN" altLang="en-US" sz="2200" dirty="0" smtClean="0"/>
              <a:t>应有法</a:t>
            </a:r>
            <a:r>
              <a:rPr lang="en-US" altLang="zh-CN" sz="2200" dirty="0" smtClean="0"/>
              <a:t>” </a:t>
            </a:r>
            <a:r>
              <a:rPr lang="en-US" altLang="zh-CN" sz="2200" i="1" dirty="0" smtClean="0"/>
              <a:t>(</a:t>
            </a:r>
            <a:r>
              <a:rPr lang="en-US" altLang="zh-CN" sz="2200" i="1" dirty="0" err="1" smtClean="0"/>
              <a:t>lex</a:t>
            </a:r>
            <a:r>
              <a:rPr lang="en-US" altLang="zh-CN" sz="2200" i="1" dirty="0" smtClean="0"/>
              <a:t> </a:t>
            </a:r>
            <a:r>
              <a:rPr lang="en-US" altLang="zh-CN" sz="2200" i="1" dirty="0" err="1" smtClean="0"/>
              <a:t>ferenda</a:t>
            </a:r>
            <a:r>
              <a:rPr lang="en-US" altLang="zh-CN" sz="2200" i="1" dirty="0" smtClean="0"/>
              <a:t>)</a:t>
            </a:r>
            <a:r>
              <a:rPr lang="zh-CN" altLang="en-US" sz="2200" dirty="0" smtClean="0"/>
              <a:t>；“对一切的义务”</a:t>
            </a:r>
            <a:r>
              <a:rPr lang="en-US" altLang="zh-CN" sz="2200" i="1" dirty="0" smtClean="0"/>
              <a:t>(</a:t>
            </a:r>
            <a:r>
              <a:rPr lang="en-US" altLang="zh-CN" sz="2200" dirty="0" smtClean="0"/>
              <a:t>obligations </a:t>
            </a:r>
            <a:r>
              <a:rPr lang="en-US" altLang="zh-CN" sz="2200" i="1" dirty="0" err="1" smtClean="0"/>
              <a:t>erga</a:t>
            </a:r>
            <a:r>
              <a:rPr lang="en-US" altLang="zh-CN" sz="2200" i="1" dirty="0" smtClean="0"/>
              <a:t> </a:t>
            </a:r>
            <a:r>
              <a:rPr lang="en-US" altLang="zh-CN" sz="2200" i="1" dirty="0" err="1" smtClean="0"/>
              <a:t>omnes</a:t>
            </a:r>
            <a:r>
              <a:rPr lang="en-US" altLang="zh-CN" sz="2200" i="1" dirty="0" smtClean="0"/>
              <a:t>)</a:t>
            </a:r>
            <a:endParaRPr lang="zh-CN" altLang="en-US" sz="3100" b="1" i="1" dirty="0" smtClean="0"/>
          </a:p>
          <a:p>
            <a:pPr eaLnBrk="1" hangingPunct="1">
              <a:lnSpc>
                <a:spcPct val="110000"/>
              </a:lnSpc>
            </a:pPr>
            <a:r>
              <a:rPr lang="zh-CN" altLang="en-US" sz="3100" b="1" dirty="0" smtClean="0"/>
              <a:t>格老秀斯学说－</a:t>
            </a:r>
            <a:r>
              <a:rPr lang="zh-CN" altLang="en-US" sz="2200" dirty="0" smtClean="0"/>
              <a:t>“国际社会的共同意志” － 折中</a:t>
            </a:r>
            <a:endParaRPr lang="zh-CN" altLang="en-US" sz="3100" b="1" dirty="0" smtClean="0"/>
          </a:p>
          <a:p>
            <a:pPr eaLnBrk="1" hangingPunct="1">
              <a:lnSpc>
                <a:spcPct val="110000"/>
              </a:lnSpc>
            </a:pPr>
            <a:r>
              <a:rPr lang="zh-CN" altLang="en-US" sz="3100" b="1" dirty="0" smtClean="0"/>
              <a:t>政策定向学说</a:t>
            </a:r>
            <a:r>
              <a:rPr lang="zh-CN" altLang="en-US" sz="2200" dirty="0" smtClean="0"/>
              <a:t>－“法律是一个过程”；对外政策决定</a:t>
            </a:r>
            <a:endParaRPr lang="zh-CN" altLang="en-US" sz="3100" b="1" dirty="0" smtClean="0"/>
          </a:p>
          <a:p>
            <a:pPr eaLnBrk="1" hangingPunct="1">
              <a:lnSpc>
                <a:spcPct val="110000"/>
              </a:lnSpc>
            </a:pPr>
            <a:r>
              <a:rPr lang="zh-CN" altLang="en-US" sz="3100" b="1" dirty="0" smtClean="0"/>
              <a:t>其他学说：</a:t>
            </a:r>
          </a:p>
          <a:p>
            <a:pPr lvl="1" eaLnBrk="1" hangingPunct="1">
              <a:lnSpc>
                <a:spcPct val="110000"/>
              </a:lnSpc>
            </a:pPr>
            <a:r>
              <a:rPr lang="zh-CN" altLang="en-US" sz="2200" b="1" dirty="0" smtClean="0"/>
              <a:t>批判法学－</a:t>
            </a:r>
            <a:r>
              <a:rPr lang="en-US" altLang="zh-CN" sz="1800" dirty="0" smtClean="0"/>
              <a:t> </a:t>
            </a:r>
            <a:r>
              <a:rPr lang="zh-CN" altLang="en-US" sz="1800" dirty="0" smtClean="0"/>
              <a:t>国际法无逻辑性；主权原则核心；非确定性</a:t>
            </a:r>
            <a:endParaRPr lang="zh-CN" altLang="en-US" sz="2200" b="1" dirty="0" smtClean="0"/>
          </a:p>
          <a:p>
            <a:pPr lvl="1" eaLnBrk="1" hangingPunct="1">
              <a:lnSpc>
                <a:spcPct val="110000"/>
              </a:lnSpc>
            </a:pPr>
            <a:r>
              <a:rPr lang="zh-CN" altLang="en-US" sz="2200" b="1" dirty="0" smtClean="0"/>
              <a:t>女权主义－</a:t>
            </a:r>
            <a:r>
              <a:rPr lang="zh-CN" altLang="en-US" sz="1800" dirty="0" smtClean="0"/>
              <a:t>公法／私法边缘化妇女；男权为核心</a:t>
            </a:r>
            <a:endParaRPr lang="zh-CN" altLang="en-US" sz="2200" b="1" dirty="0" smtClean="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0" fill="hold">
                                          <p:stCondLst>
                                            <p:cond delay="0"/>
                                          </p:stCondLst>
                                        </p:cTn>
                                        <p:tgtEl>
                                          <p:spTgt spid="192514"/>
                                        </p:tgtEl>
                                        <p:attrNameLst>
                                          <p:attrName>style.visibility</p:attrName>
                                        </p:attrNameLst>
                                      </p:cBhvr>
                                      <p:to>
                                        <p:strVal val="visible"/>
                                      </p:to>
                                    </p:set>
                                    <p:animEffect transition="in" filter="fade">
                                      <p:cBhvr>
                                        <p:cTn id="7" dur="1000"/>
                                        <p:tgtEl>
                                          <p:spTgt spid="192514"/>
                                        </p:tgtEl>
                                      </p:cBhvr>
                                    </p:animEffect>
                                    <p:anim calcmode="lin" valueType="num">
                                      <p:cBhvr>
                                        <p:cTn id="8" dur="1000" fill="hold"/>
                                        <p:tgtEl>
                                          <p:spTgt spid="192514"/>
                                        </p:tgtEl>
                                        <p:attrNameLst>
                                          <p:attrName>ppt_x</p:attrName>
                                        </p:attrNameLst>
                                      </p:cBhvr>
                                      <p:tavLst>
                                        <p:tav tm="0">
                                          <p:val>
                                            <p:strVal val="#ppt_x"/>
                                          </p:val>
                                        </p:tav>
                                        <p:tav tm="100000">
                                          <p:val>
                                            <p:strVal val="#ppt_x"/>
                                          </p:val>
                                        </p:tav>
                                      </p:tavLst>
                                    </p:anim>
                                    <p:anim calcmode="lin" valueType="num">
                                      <p:cBhvr>
                                        <p:cTn id="9" dur="897" decel="100000" fill="hold"/>
                                        <p:tgtEl>
                                          <p:spTgt spid="192514"/>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925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0" fill="hold">
                                          <p:stCondLst>
                                            <p:cond delay="0"/>
                                          </p:stCondLst>
                                        </p:cTn>
                                        <p:tgtEl>
                                          <p:spTgt spid="192515">
                                            <p:txEl>
                                              <p:pRg st="0" end="0"/>
                                            </p:txEl>
                                          </p:spTgt>
                                        </p:tgtEl>
                                        <p:attrNameLst>
                                          <p:attrName>style.visibility</p:attrName>
                                        </p:attrNameLst>
                                      </p:cBhvr>
                                      <p:to>
                                        <p:strVal val="visible"/>
                                      </p:to>
                                    </p:set>
                                    <p:animEffect transition="in" filter="fade">
                                      <p:cBhvr>
                                        <p:cTn id="15" dur="1000"/>
                                        <p:tgtEl>
                                          <p:spTgt spid="192515">
                                            <p:txEl>
                                              <p:pRg st="0" end="0"/>
                                            </p:txEl>
                                          </p:spTgt>
                                        </p:tgtEl>
                                      </p:cBhvr>
                                    </p:animEffect>
                                    <p:anim calcmode="lin" valueType="num">
                                      <p:cBhvr>
                                        <p:cTn id="16" dur="10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92515">
                                            <p:txEl>
                                              <p:pRg st="0" end="0"/>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925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0" fill="hold">
                                          <p:stCondLst>
                                            <p:cond delay="0"/>
                                          </p:stCondLst>
                                        </p:cTn>
                                        <p:tgtEl>
                                          <p:spTgt spid="192515">
                                            <p:txEl>
                                              <p:pRg st="1" end="1"/>
                                            </p:txEl>
                                          </p:spTgt>
                                        </p:tgtEl>
                                        <p:attrNameLst>
                                          <p:attrName>style.visibility</p:attrName>
                                        </p:attrNameLst>
                                      </p:cBhvr>
                                      <p:to>
                                        <p:strVal val="visible"/>
                                      </p:to>
                                    </p:set>
                                    <p:animEffect transition="in" filter="fade">
                                      <p:cBhvr>
                                        <p:cTn id="23" dur="1000"/>
                                        <p:tgtEl>
                                          <p:spTgt spid="192515">
                                            <p:txEl>
                                              <p:pRg st="1" end="1"/>
                                            </p:txEl>
                                          </p:spTgt>
                                        </p:tgtEl>
                                      </p:cBhvr>
                                    </p:animEffect>
                                    <p:anim calcmode="lin" valueType="num">
                                      <p:cBhvr>
                                        <p:cTn id="24" dur="10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192515">
                                            <p:txEl>
                                              <p:pRg st="1" end="1"/>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1925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0" fill="hold">
                                          <p:stCondLst>
                                            <p:cond delay="0"/>
                                          </p:stCondLst>
                                        </p:cTn>
                                        <p:tgtEl>
                                          <p:spTgt spid="192515">
                                            <p:txEl>
                                              <p:pRg st="2" end="2"/>
                                            </p:txEl>
                                          </p:spTgt>
                                        </p:tgtEl>
                                        <p:attrNameLst>
                                          <p:attrName>style.visibility</p:attrName>
                                        </p:attrNameLst>
                                      </p:cBhvr>
                                      <p:to>
                                        <p:strVal val="visible"/>
                                      </p:to>
                                    </p:set>
                                    <p:animEffect transition="in" filter="fade">
                                      <p:cBhvr>
                                        <p:cTn id="31" dur="1000"/>
                                        <p:tgtEl>
                                          <p:spTgt spid="192515">
                                            <p:txEl>
                                              <p:pRg st="2" end="2"/>
                                            </p:txEl>
                                          </p:spTgt>
                                        </p:tgtEl>
                                      </p:cBhvr>
                                    </p:animEffect>
                                    <p:anim calcmode="lin" valueType="num">
                                      <p:cBhvr>
                                        <p:cTn id="32" dur="10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192515">
                                            <p:txEl>
                                              <p:pRg st="2" end="2"/>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19251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0" fill="hold">
                                          <p:stCondLst>
                                            <p:cond delay="0"/>
                                          </p:stCondLst>
                                        </p:cTn>
                                        <p:tgtEl>
                                          <p:spTgt spid="192515">
                                            <p:txEl>
                                              <p:pRg st="3" end="3"/>
                                            </p:txEl>
                                          </p:spTgt>
                                        </p:tgtEl>
                                        <p:attrNameLst>
                                          <p:attrName>style.visibility</p:attrName>
                                        </p:attrNameLst>
                                      </p:cBhvr>
                                      <p:to>
                                        <p:strVal val="visible"/>
                                      </p:to>
                                    </p:set>
                                    <p:animEffect transition="in" filter="fade">
                                      <p:cBhvr>
                                        <p:cTn id="39" dur="1000"/>
                                        <p:tgtEl>
                                          <p:spTgt spid="192515">
                                            <p:txEl>
                                              <p:pRg st="3" end="3"/>
                                            </p:txEl>
                                          </p:spTgt>
                                        </p:tgtEl>
                                      </p:cBhvr>
                                    </p:animEffect>
                                    <p:anim calcmode="lin" valueType="num">
                                      <p:cBhvr>
                                        <p:cTn id="40" dur="10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92515">
                                            <p:txEl>
                                              <p:pRg st="3" end="3"/>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9251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0" fill="hold">
                                          <p:stCondLst>
                                            <p:cond delay="0"/>
                                          </p:stCondLst>
                                        </p:cTn>
                                        <p:tgtEl>
                                          <p:spTgt spid="192515">
                                            <p:txEl>
                                              <p:pRg st="4" end="4"/>
                                            </p:txEl>
                                          </p:spTgt>
                                        </p:tgtEl>
                                        <p:attrNameLst>
                                          <p:attrName>style.visibility</p:attrName>
                                        </p:attrNameLst>
                                      </p:cBhvr>
                                      <p:to>
                                        <p:strVal val="visible"/>
                                      </p:to>
                                    </p:set>
                                    <p:animEffect transition="in" filter="fade">
                                      <p:cBhvr>
                                        <p:cTn id="47" dur="1000"/>
                                        <p:tgtEl>
                                          <p:spTgt spid="192515">
                                            <p:txEl>
                                              <p:pRg st="4" end="4"/>
                                            </p:txEl>
                                          </p:spTgt>
                                        </p:tgtEl>
                                      </p:cBhvr>
                                    </p:animEffect>
                                    <p:anim calcmode="lin" valueType="num">
                                      <p:cBhvr>
                                        <p:cTn id="48" dur="10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p:cTn id="49" dur="897" decel="100000" fill="hold"/>
                                        <p:tgtEl>
                                          <p:spTgt spid="192515">
                                            <p:txEl>
                                              <p:pRg st="4" end="4"/>
                                            </p:txEl>
                                          </p:spTgt>
                                        </p:tgtEl>
                                        <p:attrNameLst>
                                          <p:attrName>ppt_y</p:attrName>
                                        </p:attrNameLst>
                                      </p:cBhvr>
                                      <p:tavLst>
                                        <p:tav tm="0">
                                          <p:val>
                                            <p:strVal val="#ppt_y+1"/>
                                          </p:val>
                                        </p:tav>
                                        <p:tav tm="100000">
                                          <p:val>
                                            <p:strVal val="#ppt_y-.03"/>
                                          </p:val>
                                        </p:tav>
                                      </p:tavLst>
                                    </p:anim>
                                    <p:anim calcmode="lin" valueType="num">
                                      <p:cBhvr>
                                        <p:cTn id="50" dur="97" accel="100000" fill="hold">
                                          <p:stCondLst>
                                            <p:cond delay="897"/>
                                          </p:stCondLst>
                                        </p:cTn>
                                        <p:tgtEl>
                                          <p:spTgt spid="192515">
                                            <p:txEl>
                                              <p:pRg st="4" end="4"/>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0" fill="hold">
                                          <p:stCondLst>
                                            <p:cond delay="0"/>
                                          </p:stCondLst>
                                        </p:cTn>
                                        <p:tgtEl>
                                          <p:spTgt spid="192515">
                                            <p:txEl>
                                              <p:pRg st="5" end="5"/>
                                            </p:txEl>
                                          </p:spTgt>
                                        </p:tgtEl>
                                        <p:attrNameLst>
                                          <p:attrName>style.visibility</p:attrName>
                                        </p:attrNameLst>
                                      </p:cBhvr>
                                      <p:to>
                                        <p:strVal val="visible"/>
                                      </p:to>
                                    </p:set>
                                    <p:animEffect transition="in" filter="fade">
                                      <p:cBhvr>
                                        <p:cTn id="53" dur="1000"/>
                                        <p:tgtEl>
                                          <p:spTgt spid="192515">
                                            <p:txEl>
                                              <p:pRg st="5" end="5"/>
                                            </p:txEl>
                                          </p:spTgt>
                                        </p:tgtEl>
                                      </p:cBhvr>
                                    </p:animEffect>
                                    <p:anim calcmode="lin" valueType="num">
                                      <p:cBhvr>
                                        <p:cTn id="54" dur="10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p:cTn id="55" dur="897" decel="100000" fill="hold"/>
                                        <p:tgtEl>
                                          <p:spTgt spid="192515">
                                            <p:txEl>
                                              <p:pRg st="5" end="5"/>
                                            </p:txEl>
                                          </p:spTgt>
                                        </p:tgtEl>
                                        <p:attrNameLst>
                                          <p:attrName>ppt_y</p:attrName>
                                        </p:attrNameLst>
                                      </p:cBhvr>
                                      <p:tavLst>
                                        <p:tav tm="0">
                                          <p:val>
                                            <p:strVal val="#ppt_y+1"/>
                                          </p:val>
                                        </p:tav>
                                        <p:tav tm="100000">
                                          <p:val>
                                            <p:strVal val="#ppt_y-.03"/>
                                          </p:val>
                                        </p:tav>
                                      </p:tavLst>
                                    </p:anim>
                                    <p:anim calcmode="lin" valueType="num">
                                      <p:cBhvr>
                                        <p:cTn id="56" dur="97" accel="100000" fill="hold">
                                          <p:stCondLst>
                                            <p:cond delay="897"/>
                                          </p:stCondLst>
                                        </p:cTn>
                                        <p:tgtEl>
                                          <p:spTgt spid="192515">
                                            <p:txEl>
                                              <p:pRg st="5" end="5"/>
                                            </p:tx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0" fill="hold">
                                          <p:stCondLst>
                                            <p:cond delay="0"/>
                                          </p:stCondLst>
                                        </p:cTn>
                                        <p:tgtEl>
                                          <p:spTgt spid="192515">
                                            <p:txEl>
                                              <p:pRg st="6" end="6"/>
                                            </p:txEl>
                                          </p:spTgt>
                                        </p:tgtEl>
                                        <p:attrNameLst>
                                          <p:attrName>style.visibility</p:attrName>
                                        </p:attrNameLst>
                                      </p:cBhvr>
                                      <p:to>
                                        <p:strVal val="visible"/>
                                      </p:to>
                                    </p:set>
                                    <p:animEffect transition="in" filter="fade">
                                      <p:cBhvr>
                                        <p:cTn id="59" dur="1000"/>
                                        <p:tgtEl>
                                          <p:spTgt spid="192515">
                                            <p:txEl>
                                              <p:pRg st="6" end="6"/>
                                            </p:txEl>
                                          </p:spTgt>
                                        </p:tgtEl>
                                      </p:cBhvr>
                                    </p:animEffect>
                                    <p:anim calcmode="lin" valueType="num">
                                      <p:cBhvr>
                                        <p:cTn id="60" dur="10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p:cTn id="61" dur="897" decel="100000" fill="hold"/>
                                        <p:tgtEl>
                                          <p:spTgt spid="192515">
                                            <p:txEl>
                                              <p:pRg st="6" end="6"/>
                                            </p:txEl>
                                          </p:spTgt>
                                        </p:tgtEl>
                                        <p:attrNameLst>
                                          <p:attrName>ppt_y</p:attrName>
                                        </p:attrNameLst>
                                      </p:cBhvr>
                                      <p:tavLst>
                                        <p:tav tm="0">
                                          <p:val>
                                            <p:strVal val="#ppt_y+1"/>
                                          </p:val>
                                        </p:tav>
                                        <p:tav tm="100000">
                                          <p:val>
                                            <p:strVal val="#ppt_y-.03"/>
                                          </p:val>
                                        </p:tav>
                                      </p:tavLst>
                                    </p:anim>
                                    <p:anim calcmode="lin" valueType="num">
                                      <p:cBhvr>
                                        <p:cTn id="62" dur="97" accel="100000" fill="hold">
                                          <p:stCondLst>
                                            <p:cond delay="897"/>
                                          </p:stCondLst>
                                        </p:cTn>
                                        <p:tgtEl>
                                          <p:spTgt spid="19251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56176" y="1556792"/>
            <a:ext cx="2420888" cy="938485"/>
          </a:xfrm>
        </p:spPr>
        <p:txBody>
          <a:bodyPr>
            <a:normAutofit/>
          </a:bodyPr>
          <a:lstStyle/>
          <a:p>
            <a:r>
              <a:rPr lang="zh-CN" altLang="en-US" sz="5400" b="1" i="1" dirty="0" smtClean="0"/>
              <a:t>谢 谢！</a:t>
            </a:r>
            <a:endParaRPr lang="en-GB" sz="5400" b="1" i="1" dirty="0"/>
          </a:p>
        </p:txBody>
      </p:sp>
    </p:spTree>
    <p:extLst>
      <p:ext uri="{BB962C8B-B14F-4D97-AF65-F5344CB8AC3E}">
        <p14:creationId xmlns:p14="http://schemas.microsoft.com/office/powerpoint/2010/main" val="261789505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13498835-A84C-4F4D-948A-4C1594156996}" type="slidenum">
              <a:rPr kumimoji="1" lang="zh-CN" altLang="en-US" sz="1400" smtClean="0">
                <a:latin typeface="Times New Roman" pitchFamily="18" charset="0"/>
                <a:ea typeface="宋体" pitchFamily="2" charset="-122"/>
                <a:cs typeface="Arial" charset="0"/>
              </a:rPr>
              <a:pPr>
                <a:buClr>
                  <a:schemeClr val="tx1"/>
                </a:buClr>
              </a:pPr>
              <a:t>3</a:t>
            </a:fld>
            <a:endParaRPr kumimoji="1" lang="en-US" altLang="zh-CN" sz="1400" smtClean="0">
              <a:latin typeface="Times New Roman" pitchFamily="18" charset="0"/>
              <a:ea typeface="宋体" pitchFamily="2" charset="-122"/>
              <a:cs typeface="Arial" charset="0"/>
            </a:endParaRPr>
          </a:p>
        </p:txBody>
      </p:sp>
      <p:sp>
        <p:nvSpPr>
          <p:cNvPr id="15363" name="Rectangle 2"/>
          <p:cNvSpPr>
            <a:spLocks noGrp="1" noChangeArrowheads="1"/>
          </p:cNvSpPr>
          <p:nvPr>
            <p:ph type="title" idx="4294967295"/>
          </p:nvPr>
        </p:nvSpPr>
        <p:spPr>
          <a:xfrm>
            <a:off x="1368425" y="404664"/>
            <a:ext cx="7164015" cy="890736"/>
          </a:xfrm>
        </p:spPr>
        <p:txBody>
          <a:bodyPr anchor="b">
            <a:normAutofit/>
          </a:bodyPr>
          <a:lstStyle/>
          <a:p>
            <a:pPr marL="342900" indent="-342900" algn="ctr" eaLnBrk="1" hangingPunct="1"/>
            <a:r>
              <a:rPr lang="zh-CN" altLang="zh-CN" sz="5000" b="1" dirty="0" smtClean="0"/>
              <a:t>国际法的概念</a:t>
            </a:r>
            <a:endParaRPr lang="zh-CN" altLang="en-US" sz="5000" dirty="0" smtClean="0"/>
          </a:p>
        </p:txBody>
      </p:sp>
      <p:sp>
        <p:nvSpPr>
          <p:cNvPr id="2" name="Rectangle 3"/>
          <p:cNvSpPr>
            <a:spLocks noGrp="1" noChangeArrowheads="1"/>
          </p:cNvSpPr>
          <p:nvPr>
            <p:ph idx="4294967295"/>
          </p:nvPr>
        </p:nvSpPr>
        <p:spPr>
          <a:xfrm>
            <a:off x="611560" y="1371600"/>
            <a:ext cx="8075240" cy="4724400"/>
          </a:xfrm>
        </p:spPr>
        <p:txBody>
          <a:bodyPr>
            <a:normAutofit/>
          </a:bodyPr>
          <a:lstStyle/>
          <a:p>
            <a:pPr eaLnBrk="1" hangingPunct="1">
              <a:lnSpc>
                <a:spcPct val="130000"/>
              </a:lnSpc>
            </a:pPr>
            <a:r>
              <a:rPr lang="zh-CN" altLang="en-US" sz="2800" dirty="0" smtClean="0">
                <a:ea typeface="楷体_GB2312" pitchFamily="49" charset="-122"/>
              </a:rPr>
              <a:t>国际法 </a:t>
            </a:r>
            <a:r>
              <a:rPr lang="en-US" altLang="zh-CN" sz="2800" dirty="0" smtClean="0">
                <a:ea typeface="楷体_GB2312" pitchFamily="49" charset="-122"/>
              </a:rPr>
              <a:t>– “international law”</a:t>
            </a:r>
            <a:r>
              <a:rPr lang="zh-CN" altLang="en-US" sz="2800" dirty="0" smtClean="0">
                <a:ea typeface="楷体_GB2312" pitchFamily="49" charset="-122"/>
              </a:rPr>
              <a:t>，意为“国家之间的法律”。主要以国家之间的关系为对象的法律。</a:t>
            </a:r>
          </a:p>
          <a:p>
            <a:pPr eaLnBrk="1" hangingPunct="1">
              <a:lnSpc>
                <a:spcPct val="130000"/>
              </a:lnSpc>
            </a:pPr>
            <a:r>
              <a:rPr lang="en-US" altLang="zh-CN" sz="2800" dirty="0" smtClean="0">
                <a:ea typeface="楷体_GB2312" pitchFamily="49" charset="-122"/>
              </a:rPr>
              <a:t>Nation ≠ State, </a:t>
            </a:r>
            <a:r>
              <a:rPr lang="zh-CN" altLang="en-US" sz="2800" dirty="0" smtClean="0">
                <a:ea typeface="楷体_GB2312" pitchFamily="49" charset="-122"/>
              </a:rPr>
              <a:t>更确切地讲，应该是“</a:t>
            </a:r>
            <a:r>
              <a:rPr lang="en-US" altLang="zh-CN" sz="2800" dirty="0" smtClean="0">
                <a:ea typeface="楷体_GB2312" pitchFamily="49" charset="-122"/>
              </a:rPr>
              <a:t>inter-state law”</a:t>
            </a:r>
            <a:r>
              <a:rPr lang="zh-CN" altLang="en-US" sz="2800" dirty="0" smtClean="0">
                <a:ea typeface="楷体_GB2312" pitchFamily="49" charset="-122"/>
              </a:rPr>
              <a:t>，但是“约定俗成”。例如：“</a:t>
            </a:r>
            <a:r>
              <a:rPr lang="en-US" altLang="zh-CN" sz="2800" dirty="0" smtClean="0">
                <a:ea typeface="楷体_GB2312" pitchFamily="49" charset="-122"/>
              </a:rPr>
              <a:t>international law”, “United Nations”</a:t>
            </a:r>
            <a:r>
              <a:rPr lang="zh-CN" altLang="en-US" sz="2800" dirty="0" smtClean="0">
                <a:ea typeface="楷体_GB2312" pitchFamily="49" charset="-122"/>
              </a:rPr>
              <a:t>。</a:t>
            </a:r>
            <a:endParaRPr lang="en-US" altLang="zh-CN" sz="2800" dirty="0" smtClean="0"/>
          </a:p>
          <a:p>
            <a:pPr eaLnBrk="1" hangingPunct="1">
              <a:lnSpc>
                <a:spcPct val="130000"/>
              </a:lnSpc>
            </a:pPr>
            <a:r>
              <a:rPr lang="en-US" altLang="zh-CN" sz="2800" dirty="0" smtClean="0"/>
              <a:t>Nation State: </a:t>
            </a:r>
            <a:r>
              <a:rPr lang="zh-CN" altLang="en-US" sz="2800" dirty="0" smtClean="0"/>
              <a:t>民族国家</a:t>
            </a:r>
          </a:p>
        </p:txBody>
      </p:sp>
      <p:sp>
        <p:nvSpPr>
          <p:cNvPr id="15365"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428B6726-F265-43B3-AF42-3D6E9D7A2C2C}" type="slidenum">
              <a:rPr lang="en-US" altLang="zh-CN" sz="1400">
                <a:cs typeface="Arial" charset="0"/>
              </a:rPr>
              <a:pPr algn="r">
                <a:buClr>
                  <a:schemeClr val="tx1"/>
                </a:buClr>
              </a:pPr>
              <a:t>3</a:t>
            </a:fld>
            <a:endParaRPr lang="en-US" altLang="zh-CN" sz="1400">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7D547979-CE83-4872-A447-A6F386DB689F}" type="slidenum">
              <a:rPr kumimoji="1" lang="zh-CN" altLang="en-US" sz="1400" smtClean="0">
                <a:latin typeface="Times New Roman" pitchFamily="18" charset="0"/>
                <a:ea typeface="宋体" pitchFamily="2" charset="-122"/>
                <a:cs typeface="Arial" charset="0"/>
              </a:rPr>
              <a:pPr>
                <a:buClr>
                  <a:schemeClr val="tx1"/>
                </a:buClr>
              </a:pPr>
              <a:t>4</a:t>
            </a:fld>
            <a:endParaRPr kumimoji="1" lang="en-US" altLang="zh-CN" sz="1400" smtClean="0">
              <a:latin typeface="Times New Roman" pitchFamily="18" charset="0"/>
              <a:ea typeface="宋体" pitchFamily="2" charset="-122"/>
              <a:cs typeface="Arial" charset="0"/>
            </a:endParaRPr>
          </a:p>
        </p:txBody>
      </p:sp>
      <p:sp>
        <p:nvSpPr>
          <p:cNvPr id="16387" name="Rectangle 2"/>
          <p:cNvSpPr>
            <a:spLocks noGrp="1" noChangeArrowheads="1"/>
          </p:cNvSpPr>
          <p:nvPr>
            <p:ph type="title" idx="4294967295"/>
          </p:nvPr>
        </p:nvSpPr>
        <p:spPr>
          <a:xfrm>
            <a:off x="1368425" y="501650"/>
            <a:ext cx="7775575" cy="784225"/>
          </a:xfrm>
        </p:spPr>
        <p:txBody>
          <a:bodyPr anchor="b">
            <a:normAutofit/>
          </a:bodyPr>
          <a:lstStyle/>
          <a:p>
            <a:pPr algn="ctr" eaLnBrk="1" hangingPunct="1"/>
            <a:r>
              <a:rPr lang="zh-CN" altLang="zh-CN" sz="5000" b="1" smtClean="0"/>
              <a:t>国际法的概念</a:t>
            </a:r>
            <a:endParaRPr lang="zh-CN" altLang="zh-CN" sz="5000" smtClean="0"/>
          </a:p>
        </p:txBody>
      </p:sp>
      <p:sp>
        <p:nvSpPr>
          <p:cNvPr id="13315" name="Rectangle 3"/>
          <p:cNvSpPr>
            <a:spLocks noGrp="1" noChangeArrowheads="1"/>
          </p:cNvSpPr>
          <p:nvPr>
            <p:ph idx="4294967295"/>
          </p:nvPr>
        </p:nvSpPr>
        <p:spPr>
          <a:xfrm>
            <a:off x="2987824" y="1676797"/>
            <a:ext cx="5698976" cy="3944937"/>
          </a:xfrm>
        </p:spPr>
        <p:txBody>
          <a:bodyPr/>
          <a:lstStyle/>
          <a:p>
            <a:pPr eaLnBrk="1" hangingPunct="1">
              <a:lnSpc>
                <a:spcPct val="90000"/>
              </a:lnSpc>
            </a:pPr>
            <a:r>
              <a:rPr lang="zh-CN" altLang="en-US" sz="2400" dirty="0" smtClean="0">
                <a:ea typeface="楷体_GB2312" pitchFamily="49" charset="-122"/>
              </a:rPr>
              <a:t>古罗马 </a:t>
            </a:r>
            <a:r>
              <a:rPr lang="en-US" altLang="zh-CN" sz="2400" dirty="0" smtClean="0">
                <a:ea typeface="楷体_GB2312" pitchFamily="49" charset="-122"/>
              </a:rPr>
              <a:t>– </a:t>
            </a:r>
            <a:r>
              <a:rPr lang="zh-CN" altLang="en-US" sz="2400" dirty="0" smtClean="0">
                <a:ea typeface="楷体_GB2312" pitchFamily="49" charset="-122"/>
              </a:rPr>
              <a:t>区分“市民法”（</a:t>
            </a:r>
            <a:r>
              <a:rPr lang="en-US" altLang="zh-CN" sz="2400" i="1" dirty="0" smtClean="0">
                <a:ea typeface="楷体_GB2312" pitchFamily="49" charset="-122"/>
              </a:rPr>
              <a:t>jus </a:t>
            </a:r>
            <a:r>
              <a:rPr lang="en-US" altLang="zh-CN" sz="2400" i="1" dirty="0" err="1" smtClean="0">
                <a:ea typeface="楷体_GB2312" pitchFamily="49" charset="-122"/>
              </a:rPr>
              <a:t>civile</a:t>
            </a:r>
            <a:r>
              <a:rPr lang="zh-CN" altLang="en-US" sz="2400" dirty="0" smtClean="0">
                <a:ea typeface="楷体_GB2312" pitchFamily="49" charset="-122"/>
              </a:rPr>
              <a:t>）</a:t>
            </a:r>
            <a:r>
              <a:rPr lang="en-US" altLang="zh-CN" sz="2400" dirty="0" smtClean="0">
                <a:ea typeface="楷体_GB2312" pitchFamily="49" charset="-122"/>
              </a:rPr>
              <a:t>- </a:t>
            </a:r>
            <a:r>
              <a:rPr lang="zh-CN" altLang="en-US" sz="2400" dirty="0" smtClean="0">
                <a:ea typeface="楷体_GB2312" pitchFamily="49" charset="-122"/>
              </a:rPr>
              <a:t>适用于罗马市民之间的关系和“万民法”</a:t>
            </a:r>
            <a:r>
              <a:rPr lang="en-US" altLang="zh-CN" sz="2400" dirty="0" smtClean="0">
                <a:ea typeface="楷体_GB2312" pitchFamily="49" charset="-122"/>
              </a:rPr>
              <a:t>(</a:t>
            </a:r>
            <a:r>
              <a:rPr lang="en-US" altLang="zh-CN" sz="2400" i="1" dirty="0" smtClean="0">
                <a:ea typeface="楷体_GB2312" pitchFamily="49" charset="-122"/>
              </a:rPr>
              <a:t>jus </a:t>
            </a:r>
            <a:r>
              <a:rPr lang="en-US" altLang="zh-CN" sz="2400" i="1" dirty="0" err="1" smtClean="0">
                <a:ea typeface="楷体_GB2312" pitchFamily="49" charset="-122"/>
              </a:rPr>
              <a:t>gentium</a:t>
            </a:r>
            <a:r>
              <a:rPr lang="en-US" altLang="zh-CN" sz="2400" dirty="0" smtClean="0">
                <a:ea typeface="楷体_GB2312" pitchFamily="49" charset="-122"/>
              </a:rPr>
              <a:t>) - </a:t>
            </a:r>
            <a:r>
              <a:rPr lang="zh-CN" altLang="en-US" sz="2400" dirty="0" smtClean="0">
                <a:ea typeface="楷体_GB2312" pitchFamily="49" charset="-122"/>
              </a:rPr>
              <a:t>适用于罗马市民与外国人之间的关系。都是私法。</a:t>
            </a:r>
            <a:endParaRPr lang="zh-CN" altLang="en-US" sz="2400" dirty="0" smtClean="0"/>
          </a:p>
          <a:p>
            <a:pPr eaLnBrk="1" hangingPunct="1">
              <a:lnSpc>
                <a:spcPct val="90000"/>
              </a:lnSpc>
            </a:pPr>
            <a:r>
              <a:rPr lang="zh-CN" altLang="en-US" sz="2400" dirty="0" smtClean="0">
                <a:ea typeface="楷体_GB2312" pitchFamily="49" charset="-122"/>
              </a:rPr>
              <a:t>格老秀斯 </a:t>
            </a:r>
            <a:r>
              <a:rPr lang="en-US" altLang="zh-CN" sz="2400" dirty="0" smtClean="0">
                <a:ea typeface="楷体_GB2312" pitchFamily="49" charset="-122"/>
              </a:rPr>
              <a:t>(Hugo Grotius 1583-1645) </a:t>
            </a:r>
            <a:r>
              <a:rPr lang="zh-CN" altLang="en-US" sz="2400" dirty="0" smtClean="0">
                <a:ea typeface="楷体_GB2312" pitchFamily="49" charset="-122"/>
              </a:rPr>
              <a:t>维持这一区别，但他的“万民法”指的是约束国家的法律，即“万国法”。</a:t>
            </a:r>
          </a:p>
          <a:p>
            <a:pPr eaLnBrk="1" hangingPunct="1">
              <a:lnSpc>
                <a:spcPct val="90000"/>
              </a:lnSpc>
            </a:pPr>
            <a:r>
              <a:rPr lang="zh-CN" altLang="en-US" sz="2400" dirty="0" smtClean="0">
                <a:ea typeface="楷体_GB2312" pitchFamily="49" charset="-122"/>
              </a:rPr>
              <a:t>英国的国际法学者采用</a:t>
            </a:r>
            <a:r>
              <a:rPr lang="en-US" altLang="zh-CN" sz="2400" dirty="0" smtClean="0">
                <a:ea typeface="楷体_GB2312" pitchFamily="49" charset="-122"/>
              </a:rPr>
              <a:t>(</a:t>
            </a:r>
            <a:r>
              <a:rPr lang="en-US" altLang="zh-CN" sz="2400" i="1" dirty="0" smtClean="0">
                <a:ea typeface="楷体_GB2312" pitchFamily="49" charset="-122"/>
              </a:rPr>
              <a:t>jus </a:t>
            </a:r>
            <a:r>
              <a:rPr lang="en-US" altLang="zh-CN" sz="2400" i="1" dirty="0" err="1" smtClean="0">
                <a:ea typeface="楷体_GB2312" pitchFamily="49" charset="-122"/>
              </a:rPr>
              <a:t>intergentes</a:t>
            </a:r>
            <a:r>
              <a:rPr lang="en-US" altLang="zh-CN" sz="2400" dirty="0" smtClean="0">
                <a:ea typeface="楷体_GB2312" pitchFamily="49" charset="-122"/>
              </a:rPr>
              <a:t>)</a:t>
            </a:r>
            <a:r>
              <a:rPr lang="zh-CN" altLang="en-US" sz="2400" dirty="0" smtClean="0">
                <a:ea typeface="楷体_GB2312" pitchFamily="49" charset="-122"/>
              </a:rPr>
              <a:t>。但是，由于格老秀斯的威望，早期国际法学者通常用“万民法”</a:t>
            </a:r>
            <a:r>
              <a:rPr lang="en-US" altLang="zh-CN" sz="2400" dirty="0" smtClean="0">
                <a:ea typeface="楷体_GB2312" pitchFamily="49" charset="-122"/>
              </a:rPr>
              <a:t>(</a:t>
            </a:r>
            <a:r>
              <a:rPr lang="en-US" altLang="zh-CN" sz="2400" i="1" dirty="0" smtClean="0">
                <a:ea typeface="楷体_GB2312" pitchFamily="49" charset="-122"/>
              </a:rPr>
              <a:t>jus </a:t>
            </a:r>
            <a:r>
              <a:rPr lang="en-US" altLang="zh-CN" sz="2400" i="1" dirty="0" err="1" smtClean="0">
                <a:ea typeface="楷体_GB2312" pitchFamily="49" charset="-122"/>
              </a:rPr>
              <a:t>gentium</a:t>
            </a:r>
            <a:r>
              <a:rPr lang="en-US" altLang="zh-CN" sz="2400" dirty="0" smtClean="0">
                <a:ea typeface="楷体_GB2312" pitchFamily="49" charset="-122"/>
              </a:rPr>
              <a:t>)</a:t>
            </a:r>
            <a:r>
              <a:rPr lang="zh-CN" altLang="en-US" sz="2400" dirty="0" smtClean="0">
                <a:ea typeface="楷体_GB2312" pitchFamily="49" charset="-122"/>
              </a:rPr>
              <a:t>。后被译成英文的“</a:t>
            </a:r>
            <a:r>
              <a:rPr lang="en-US" altLang="zh-CN" sz="2400" dirty="0" smtClean="0">
                <a:ea typeface="楷体_GB2312" pitchFamily="49" charset="-122"/>
              </a:rPr>
              <a:t>law of nations”</a:t>
            </a:r>
            <a:r>
              <a:rPr lang="zh-CN" altLang="en-US" sz="2400" dirty="0" smtClean="0">
                <a:ea typeface="楷体_GB2312" pitchFamily="49" charset="-122"/>
              </a:rPr>
              <a:t>。</a:t>
            </a:r>
            <a:endParaRPr lang="en-US" altLang="zh-CN" sz="2400" dirty="0" smtClean="0"/>
          </a:p>
        </p:txBody>
      </p:sp>
      <p:sp>
        <p:nvSpPr>
          <p:cNvPr id="16389"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AA9A851D-F3FA-402C-BA76-0C12808A789B}" type="slidenum">
              <a:rPr lang="en-US" altLang="zh-CN" sz="1400">
                <a:cs typeface="Arial" charset="0"/>
              </a:rPr>
              <a:pPr algn="r">
                <a:buClr>
                  <a:schemeClr val="tx1"/>
                </a:buClr>
              </a:pPr>
              <a:t>4</a:t>
            </a:fld>
            <a:endParaRPr lang="en-US" altLang="zh-CN" sz="1400">
              <a:cs typeface="Arial" charset="0"/>
            </a:endParaRPr>
          </a:p>
        </p:txBody>
      </p:sp>
      <p:pic>
        <p:nvPicPr>
          <p:cNvPr id="16390" name="Picture 6" descr="Hugo Grotius"/>
          <p:cNvPicPr>
            <a:picLocks noChangeAspect="1" noChangeArrowheads="1"/>
          </p:cNvPicPr>
          <p:nvPr/>
        </p:nvPicPr>
        <p:blipFill>
          <a:blip r:embed="rId4"/>
          <a:srcRect/>
          <a:stretch>
            <a:fillRect/>
          </a:stretch>
        </p:blipFill>
        <p:spPr bwMode="auto">
          <a:xfrm>
            <a:off x="467544" y="1664476"/>
            <a:ext cx="2284412" cy="2957512"/>
          </a:xfrm>
          <a:prstGeom prst="rect">
            <a:avLst/>
          </a:prstGeom>
          <a:noFill/>
          <a:ln w="9525">
            <a:noFill/>
            <a:miter lim="800000"/>
            <a:headEnd/>
            <a:tailEnd/>
          </a:ln>
        </p:spPr>
      </p:pic>
      <p:sp>
        <p:nvSpPr>
          <p:cNvPr id="16391" name="Text Box 7"/>
          <p:cNvSpPr txBox="1">
            <a:spLocks noChangeArrowheads="1"/>
          </p:cNvSpPr>
          <p:nvPr/>
        </p:nvSpPr>
        <p:spPr bwMode="auto">
          <a:xfrm>
            <a:off x="530250" y="4725144"/>
            <a:ext cx="2159000" cy="506412"/>
          </a:xfrm>
          <a:prstGeom prst="rect">
            <a:avLst/>
          </a:prstGeom>
          <a:noFill/>
          <a:ln w="9525">
            <a:noFill/>
            <a:miter lim="800000"/>
            <a:headEnd/>
            <a:tailEnd/>
          </a:ln>
        </p:spPr>
        <p:txBody>
          <a:bodyPr>
            <a:spAutoFit/>
          </a:bodyPr>
          <a:lstStyle/>
          <a:p>
            <a:pPr algn="ctr">
              <a:lnSpc>
                <a:spcPct val="50000"/>
              </a:lnSpc>
              <a:spcBef>
                <a:spcPct val="50000"/>
              </a:spcBef>
            </a:pPr>
            <a:r>
              <a:rPr lang="en-US" altLang="zh-CN" sz="1800" dirty="0">
                <a:cs typeface="Arial" charset="0"/>
              </a:rPr>
              <a:t>Hugo Grotius</a:t>
            </a:r>
          </a:p>
          <a:p>
            <a:pPr algn="ctr">
              <a:lnSpc>
                <a:spcPct val="50000"/>
              </a:lnSpc>
              <a:spcBef>
                <a:spcPct val="50000"/>
              </a:spcBef>
            </a:pPr>
            <a:r>
              <a:rPr lang="en-US" altLang="zh-CN" sz="1800" dirty="0">
                <a:cs typeface="Arial" charset="0"/>
              </a:rPr>
              <a:t>1583~1645</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473CF846-80CB-42CB-945B-4FF63466EFF2}" type="slidenum">
              <a:rPr kumimoji="1" lang="zh-CN" altLang="en-US" sz="1400" smtClean="0">
                <a:latin typeface="Times New Roman" pitchFamily="18" charset="0"/>
                <a:ea typeface="宋体" pitchFamily="2" charset="-122"/>
                <a:cs typeface="Arial" charset="0"/>
              </a:rPr>
              <a:pPr>
                <a:buClr>
                  <a:schemeClr val="tx1"/>
                </a:buClr>
              </a:pPr>
              <a:t>5</a:t>
            </a:fld>
            <a:endParaRPr kumimoji="1" lang="en-US" altLang="zh-CN" sz="1400" smtClean="0">
              <a:latin typeface="Times New Roman" pitchFamily="18" charset="0"/>
              <a:ea typeface="宋体" pitchFamily="2" charset="-122"/>
              <a:cs typeface="Arial" charset="0"/>
            </a:endParaRPr>
          </a:p>
        </p:txBody>
      </p:sp>
      <p:sp>
        <p:nvSpPr>
          <p:cNvPr id="17411" name="Rectangle 2"/>
          <p:cNvSpPr>
            <a:spLocks noGrp="1" noChangeArrowheads="1"/>
          </p:cNvSpPr>
          <p:nvPr>
            <p:ph type="title" idx="4294967295"/>
          </p:nvPr>
        </p:nvSpPr>
        <p:spPr>
          <a:xfrm>
            <a:off x="1368425" y="611188"/>
            <a:ext cx="7775575" cy="603250"/>
          </a:xfrm>
        </p:spPr>
        <p:txBody>
          <a:bodyPr anchor="b">
            <a:normAutofit fontScale="90000"/>
          </a:bodyPr>
          <a:lstStyle/>
          <a:p>
            <a:pPr algn="ctr" eaLnBrk="1" hangingPunct="1"/>
            <a:r>
              <a:rPr lang="zh-CN" altLang="zh-CN" sz="5000" b="1" smtClean="0"/>
              <a:t>国际法的概念</a:t>
            </a:r>
            <a:endParaRPr lang="zh-CN" altLang="zh-CN" sz="5000" smtClean="0"/>
          </a:p>
        </p:txBody>
      </p:sp>
      <p:sp>
        <p:nvSpPr>
          <p:cNvPr id="14339" name="Rectangle 3"/>
          <p:cNvSpPr>
            <a:spLocks noGrp="1" noChangeArrowheads="1"/>
          </p:cNvSpPr>
          <p:nvPr>
            <p:ph idx="4294967295"/>
          </p:nvPr>
        </p:nvSpPr>
        <p:spPr>
          <a:xfrm>
            <a:off x="1331640" y="1484784"/>
            <a:ext cx="7200900" cy="4595812"/>
          </a:xfrm>
        </p:spPr>
        <p:txBody>
          <a:bodyPr>
            <a:normAutofit fontScale="92500" lnSpcReduction="20000"/>
          </a:bodyPr>
          <a:lstStyle/>
          <a:p>
            <a:pPr algn="just" eaLnBrk="1" hangingPunct="1">
              <a:lnSpc>
                <a:spcPct val="150000"/>
              </a:lnSpc>
            </a:pPr>
            <a:r>
              <a:rPr lang="en-US" altLang="zh-CN" sz="2800" dirty="0" smtClean="0">
                <a:ea typeface="楷体_GB2312" pitchFamily="49" charset="-122"/>
              </a:rPr>
              <a:t>1789</a:t>
            </a:r>
            <a:r>
              <a:rPr lang="zh-CN" altLang="en-US" sz="2800" dirty="0" smtClean="0">
                <a:ea typeface="楷体_GB2312" pitchFamily="49" charset="-122"/>
              </a:rPr>
              <a:t>年，英国的边沁 （</a:t>
            </a:r>
            <a:r>
              <a:rPr lang="en-US" altLang="zh-CN" sz="2800" dirty="0" smtClean="0">
                <a:ea typeface="楷体_GB2312" pitchFamily="49" charset="-122"/>
              </a:rPr>
              <a:t>Jeremy Bentham 1748-1832</a:t>
            </a:r>
            <a:r>
              <a:rPr lang="zh-CN" altLang="en-US" sz="2800" dirty="0" smtClean="0">
                <a:ea typeface="楷体_GB2312" pitchFamily="49" charset="-122"/>
              </a:rPr>
              <a:t>）第一次使用了“</a:t>
            </a:r>
            <a:r>
              <a:rPr lang="en-US" altLang="zh-CN" sz="2800" dirty="0" smtClean="0">
                <a:ea typeface="楷体_GB2312" pitchFamily="49" charset="-122"/>
              </a:rPr>
              <a:t>international law”</a:t>
            </a:r>
            <a:r>
              <a:rPr lang="zh-CN" altLang="en-US" sz="2800" dirty="0" smtClean="0">
                <a:ea typeface="楷体_GB2312" pitchFamily="49" charset="-122"/>
              </a:rPr>
              <a:t>（国际法）这一概念。为大多数人所接受，但是仍然有人继续使用“</a:t>
            </a:r>
            <a:r>
              <a:rPr lang="en-US" altLang="zh-CN" sz="2800" dirty="0" smtClean="0">
                <a:ea typeface="楷体_GB2312" pitchFamily="49" charset="-122"/>
              </a:rPr>
              <a:t>law of nations”</a:t>
            </a:r>
            <a:r>
              <a:rPr lang="zh-CN" altLang="en-US" sz="2800" dirty="0" smtClean="0">
                <a:ea typeface="楷体_GB2312" pitchFamily="49" charset="-122"/>
              </a:rPr>
              <a:t>。</a:t>
            </a:r>
            <a:endParaRPr lang="zh-CN" altLang="en-US" sz="2800" dirty="0" smtClean="0"/>
          </a:p>
          <a:p>
            <a:pPr algn="just" eaLnBrk="1" hangingPunct="1">
              <a:lnSpc>
                <a:spcPct val="150000"/>
              </a:lnSpc>
            </a:pPr>
            <a:r>
              <a:rPr lang="zh-CN" altLang="en-US" sz="2800" dirty="0" smtClean="0">
                <a:ea typeface="楷体_GB2312" pitchFamily="49" charset="-122"/>
              </a:rPr>
              <a:t>外文当中还有其他的名称，如 </a:t>
            </a:r>
            <a:r>
              <a:rPr lang="zh-CN" altLang="en-US" sz="2800" dirty="0" smtClean="0">
                <a:solidFill>
                  <a:srgbClr val="C00000"/>
                </a:solidFill>
                <a:ea typeface="楷体_GB2312" pitchFamily="49" charset="-122"/>
              </a:rPr>
              <a:t>“</a:t>
            </a:r>
            <a:r>
              <a:rPr lang="en-US" altLang="zh-CN" sz="2800" dirty="0" smtClean="0">
                <a:solidFill>
                  <a:srgbClr val="C00000"/>
                </a:solidFill>
                <a:ea typeface="楷体_GB2312" pitchFamily="49" charset="-122"/>
              </a:rPr>
              <a:t>supranational law”, </a:t>
            </a:r>
            <a:r>
              <a:rPr lang="en-US" altLang="zh-CN" sz="2800" dirty="0" smtClean="0">
                <a:ea typeface="楷体_GB2312" pitchFamily="49" charset="-122"/>
              </a:rPr>
              <a:t>“transnational law”, “transboundary law”, “law of humanity”, “world law”  </a:t>
            </a:r>
            <a:r>
              <a:rPr lang="zh-CN" altLang="en-US" sz="2800" dirty="0" smtClean="0">
                <a:ea typeface="楷体_GB2312" pitchFamily="49" charset="-122"/>
              </a:rPr>
              <a:t>等。 这些都是按照某种理论创造出来的，没有得到广泛的接受。</a:t>
            </a:r>
            <a:endParaRPr lang="en-US" altLang="zh-CN" sz="2400" dirty="0" smtClean="0"/>
          </a:p>
        </p:txBody>
      </p:sp>
      <p:sp>
        <p:nvSpPr>
          <p:cNvPr id="17413"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58673C11-5D8D-4D05-A057-92D3F626DFB9}" type="slidenum">
              <a:rPr lang="en-US" altLang="zh-CN" sz="1400">
                <a:cs typeface="Arial" charset="0"/>
              </a:rPr>
              <a:pPr algn="r">
                <a:buClr>
                  <a:schemeClr val="tx1"/>
                </a:buClr>
              </a:pPr>
              <a:t>5</a:t>
            </a:fld>
            <a:endParaRPr lang="en-US" altLang="zh-CN" sz="1400">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CF17207F-AF58-4CCB-9B57-4117C905CEB2}" type="slidenum">
              <a:rPr kumimoji="1" lang="zh-CN" altLang="en-US" sz="1400" smtClean="0">
                <a:latin typeface="Times New Roman" pitchFamily="18" charset="0"/>
                <a:ea typeface="宋体" pitchFamily="2" charset="-122"/>
                <a:cs typeface="Arial" charset="0"/>
              </a:rPr>
              <a:pPr>
                <a:buClr>
                  <a:schemeClr val="tx1"/>
                </a:buClr>
              </a:pPr>
              <a:t>6</a:t>
            </a:fld>
            <a:endParaRPr kumimoji="1" lang="en-US" altLang="zh-CN" sz="1400" smtClean="0">
              <a:latin typeface="Times New Roman" pitchFamily="18" charset="0"/>
              <a:ea typeface="宋体" pitchFamily="2" charset="-122"/>
              <a:cs typeface="Arial" charset="0"/>
            </a:endParaRPr>
          </a:p>
        </p:txBody>
      </p:sp>
      <p:sp>
        <p:nvSpPr>
          <p:cNvPr id="19459" name="Rectangle 2"/>
          <p:cNvSpPr>
            <a:spLocks noGrp="1" noChangeArrowheads="1"/>
          </p:cNvSpPr>
          <p:nvPr>
            <p:ph type="title" idx="4294967295"/>
          </p:nvPr>
        </p:nvSpPr>
        <p:spPr>
          <a:xfrm>
            <a:off x="914400" y="548680"/>
            <a:ext cx="7772400" cy="838200"/>
          </a:xfrm>
        </p:spPr>
        <p:txBody>
          <a:bodyPr anchor="b">
            <a:normAutofit/>
          </a:bodyPr>
          <a:lstStyle/>
          <a:p>
            <a:pPr algn="ctr" eaLnBrk="1" hangingPunct="1"/>
            <a:r>
              <a:rPr lang="zh-CN" altLang="en-US" sz="5000" b="1" dirty="0" smtClean="0">
                <a:latin typeface="宋体" pitchFamily="2" charset="-122"/>
              </a:rPr>
              <a:t>国际法</a:t>
            </a:r>
            <a:r>
              <a:rPr lang="zh-CN" altLang="en-US" sz="5000" b="1" dirty="0" smtClean="0">
                <a:latin typeface="宋体" pitchFamily="2" charset="-122"/>
              </a:rPr>
              <a:t>的概念</a:t>
            </a:r>
            <a:endParaRPr lang="zh-CN" altLang="en-US" sz="5000" dirty="0" smtClean="0">
              <a:latin typeface="宋体" pitchFamily="2" charset="-122"/>
            </a:endParaRPr>
          </a:p>
        </p:txBody>
      </p:sp>
      <p:sp>
        <p:nvSpPr>
          <p:cNvPr id="16387" name="Rectangle 3"/>
          <p:cNvSpPr>
            <a:spLocks noGrp="1" noChangeArrowheads="1"/>
          </p:cNvSpPr>
          <p:nvPr>
            <p:ph idx="4294967295"/>
          </p:nvPr>
        </p:nvSpPr>
        <p:spPr>
          <a:xfrm>
            <a:off x="914400" y="1679405"/>
            <a:ext cx="7772400" cy="4572000"/>
          </a:xfrm>
        </p:spPr>
        <p:txBody>
          <a:bodyPr/>
          <a:lstStyle/>
          <a:p>
            <a:pPr eaLnBrk="1" hangingPunct="1">
              <a:lnSpc>
                <a:spcPct val="200000"/>
              </a:lnSpc>
              <a:buFont typeface="Wingdings" pitchFamily="2" charset="2"/>
              <a:buChar char="Ø"/>
            </a:pPr>
            <a:r>
              <a:rPr lang="zh-CN" altLang="zh-CN" sz="3100" dirty="0" smtClean="0">
                <a:latin typeface="宋体" pitchFamily="2" charset="-122"/>
              </a:rPr>
              <a:t>主要是指</a:t>
            </a:r>
            <a:r>
              <a:rPr lang="zh-CN" altLang="zh-CN" sz="3100" b="1" dirty="0" smtClean="0">
                <a:solidFill>
                  <a:srgbClr val="C00000"/>
                </a:solidFill>
                <a:latin typeface="宋体" pitchFamily="2" charset="-122"/>
              </a:rPr>
              <a:t>国际法主体</a:t>
            </a:r>
            <a:r>
              <a:rPr lang="zh-CN" altLang="zh-CN" sz="3100" dirty="0" smtClean="0">
                <a:latin typeface="宋体" pitchFamily="2" charset="-122"/>
              </a:rPr>
              <a:t>间法律规范的总和，既包括</a:t>
            </a:r>
            <a:r>
              <a:rPr lang="zh-CN" altLang="zh-CN" sz="3100" u="sng" dirty="0" smtClean="0">
                <a:latin typeface="宋体" pitchFamily="2" charset="-122"/>
              </a:rPr>
              <a:t>和平时期</a:t>
            </a:r>
            <a:r>
              <a:rPr lang="zh-CN" altLang="zh-CN" sz="3100" dirty="0" smtClean="0">
                <a:latin typeface="宋体" pitchFamily="2" charset="-122"/>
              </a:rPr>
              <a:t>的法律规范，也包括</a:t>
            </a:r>
            <a:r>
              <a:rPr lang="zh-CN" altLang="zh-CN" sz="3100" u="sng" dirty="0" smtClean="0">
                <a:latin typeface="宋体" pitchFamily="2" charset="-122"/>
              </a:rPr>
              <a:t>武装冲突（或战争）期间</a:t>
            </a:r>
            <a:r>
              <a:rPr lang="zh-CN" altLang="zh-CN" sz="3100" dirty="0" smtClean="0">
                <a:latin typeface="宋体" pitchFamily="2" charset="-122"/>
              </a:rPr>
              <a:t>交战国之间以及交战国与中立国之间的法律规范。</a:t>
            </a:r>
            <a:endParaRPr lang="zh-CN" altLang="en-US" sz="3100" dirty="0" smtClean="0">
              <a:latin typeface="宋体" pitchFamily="2" charset="-122"/>
            </a:endParaRPr>
          </a:p>
        </p:txBody>
      </p:sp>
      <p:sp>
        <p:nvSpPr>
          <p:cNvPr id="19461"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914A38F6-3AE9-4206-92DD-9EA73571A614}" type="slidenum">
              <a:rPr lang="en-US" altLang="zh-CN" sz="1400">
                <a:cs typeface="Arial" charset="0"/>
              </a:rPr>
              <a:pPr algn="r">
                <a:buClr>
                  <a:schemeClr val="tx1"/>
                </a:buClr>
              </a:pPr>
              <a:t>6</a:t>
            </a:fld>
            <a:endParaRPr lang="en-US" altLang="zh-CN" sz="1400">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outVertical)">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F170946C-A4CF-4F44-83B8-946E4D573A34}" type="slidenum">
              <a:rPr kumimoji="1" lang="zh-CN" altLang="en-US" sz="1400" smtClean="0">
                <a:latin typeface="Times New Roman" pitchFamily="18" charset="0"/>
                <a:ea typeface="宋体" pitchFamily="2" charset="-122"/>
                <a:cs typeface="Arial" charset="0"/>
              </a:rPr>
              <a:pPr>
                <a:buClr>
                  <a:schemeClr val="tx1"/>
                </a:buClr>
              </a:pPr>
              <a:t>7</a:t>
            </a:fld>
            <a:endParaRPr kumimoji="1" lang="en-US" altLang="zh-CN" sz="1400" smtClean="0">
              <a:latin typeface="Times New Roman" pitchFamily="18" charset="0"/>
              <a:ea typeface="宋体" pitchFamily="2" charset="-122"/>
              <a:cs typeface="Arial" charset="0"/>
            </a:endParaRPr>
          </a:p>
        </p:txBody>
      </p:sp>
      <p:sp>
        <p:nvSpPr>
          <p:cNvPr id="18435" name="Rectangle 2"/>
          <p:cNvSpPr>
            <a:spLocks noGrp="1" noChangeArrowheads="1"/>
          </p:cNvSpPr>
          <p:nvPr>
            <p:ph type="title" idx="4294967295"/>
          </p:nvPr>
        </p:nvSpPr>
        <p:spPr>
          <a:xfrm>
            <a:off x="1368425" y="611188"/>
            <a:ext cx="7775575" cy="684212"/>
          </a:xfrm>
        </p:spPr>
        <p:txBody>
          <a:bodyPr anchor="b">
            <a:normAutofit fontScale="90000"/>
          </a:bodyPr>
          <a:lstStyle/>
          <a:p>
            <a:pPr algn="ctr" eaLnBrk="1" hangingPunct="1"/>
            <a:r>
              <a:rPr lang="en-US" altLang="zh-CN" sz="5000" b="1" dirty="0" smtClean="0">
                <a:latin typeface="Times New Roman" pitchFamily="18" charset="0"/>
                <a:ea typeface="楷体_GB2312" pitchFamily="49" charset="-122"/>
              </a:rPr>
              <a:t>“</a:t>
            </a:r>
            <a:r>
              <a:rPr lang="zh-CN" altLang="en-US" sz="5000" b="1" dirty="0" smtClean="0">
                <a:latin typeface="Times New Roman" pitchFamily="18" charset="0"/>
                <a:ea typeface="楷体_GB2312" pitchFamily="49" charset="-122"/>
              </a:rPr>
              <a:t>国际法”一词传到在</a:t>
            </a:r>
            <a:r>
              <a:rPr lang="zh-CN" altLang="en-US" sz="5000" b="1" dirty="0" smtClean="0">
                <a:latin typeface="Times New Roman" pitchFamily="18" charset="0"/>
                <a:ea typeface="楷体_GB2312" pitchFamily="49" charset="-122"/>
              </a:rPr>
              <a:t>中国</a:t>
            </a:r>
            <a:endParaRPr lang="zh-CN" altLang="en-US" sz="5000" dirty="0" smtClean="0"/>
          </a:p>
        </p:txBody>
      </p:sp>
      <p:sp>
        <p:nvSpPr>
          <p:cNvPr id="15363" name="Rectangle 3"/>
          <p:cNvSpPr>
            <a:spLocks noGrp="1" noChangeArrowheads="1"/>
          </p:cNvSpPr>
          <p:nvPr>
            <p:ph idx="4294967295"/>
          </p:nvPr>
        </p:nvSpPr>
        <p:spPr>
          <a:xfrm>
            <a:off x="3203848" y="1490663"/>
            <a:ext cx="5243512" cy="4754562"/>
          </a:xfrm>
        </p:spPr>
        <p:txBody>
          <a:bodyPr>
            <a:normAutofit lnSpcReduction="10000"/>
          </a:bodyPr>
          <a:lstStyle/>
          <a:p>
            <a:pPr eaLnBrk="1" hangingPunct="1">
              <a:lnSpc>
                <a:spcPct val="120000"/>
              </a:lnSpc>
            </a:pPr>
            <a:r>
              <a:rPr lang="en-US" altLang="zh-CN" sz="2600" dirty="0" smtClean="0">
                <a:ea typeface="楷体_GB2312" pitchFamily="49" charset="-122"/>
              </a:rPr>
              <a:t>1864</a:t>
            </a:r>
            <a:r>
              <a:rPr lang="zh-CN" altLang="en-US" sz="2600" dirty="0" smtClean="0">
                <a:ea typeface="楷体_GB2312" pitchFamily="49" charset="-122"/>
              </a:rPr>
              <a:t>年，美国传教士丁韪良（</a:t>
            </a:r>
            <a:r>
              <a:rPr lang="en-US" altLang="zh-CN" sz="2600" dirty="0" smtClean="0">
                <a:ea typeface="楷体_GB2312" pitchFamily="49" charset="-122"/>
              </a:rPr>
              <a:t>W.A.P. Martin</a:t>
            </a:r>
            <a:r>
              <a:rPr lang="zh-CN" altLang="en-US" sz="2600" dirty="0" smtClean="0">
                <a:ea typeface="楷体_GB2312" pitchFamily="49" charset="-122"/>
              </a:rPr>
              <a:t>）把美国国际法学者惠顿（</a:t>
            </a:r>
            <a:r>
              <a:rPr lang="en-US" altLang="zh-CN" sz="2600" dirty="0" smtClean="0">
                <a:ea typeface="楷体_GB2312" pitchFamily="49" charset="-122"/>
              </a:rPr>
              <a:t>Henry Wheaton</a:t>
            </a:r>
            <a:r>
              <a:rPr lang="zh-CN" altLang="en-US" sz="2600" dirty="0" smtClean="0">
                <a:ea typeface="楷体_GB2312" pitchFamily="49" charset="-122"/>
              </a:rPr>
              <a:t>）的</a:t>
            </a:r>
            <a:r>
              <a:rPr lang="en-US" altLang="zh-CN" sz="2600" u="sng" dirty="0" smtClean="0">
                <a:ea typeface="楷体_GB2312" pitchFamily="49" charset="-122"/>
              </a:rPr>
              <a:t>Elements of International Law</a:t>
            </a:r>
            <a:r>
              <a:rPr lang="en-US" altLang="zh-CN" sz="2600" dirty="0" smtClean="0">
                <a:ea typeface="楷体_GB2312" pitchFamily="49" charset="-122"/>
              </a:rPr>
              <a:t> (1836) </a:t>
            </a:r>
            <a:r>
              <a:rPr lang="zh-CN" altLang="en-US" sz="2600" dirty="0" smtClean="0">
                <a:ea typeface="楷体_GB2312" pitchFamily="49" charset="-122"/>
              </a:rPr>
              <a:t>译成中文</a:t>
            </a:r>
            <a:r>
              <a:rPr lang="en-US" altLang="zh-CN" sz="2600" dirty="0" smtClean="0">
                <a:ea typeface="楷体_GB2312" pitchFamily="49" charset="-122"/>
              </a:rPr>
              <a:t>《</a:t>
            </a:r>
            <a:r>
              <a:rPr lang="zh-CN" altLang="en-US" sz="2600" dirty="0" smtClean="0">
                <a:ea typeface="楷体_GB2312" pitchFamily="49" charset="-122"/>
              </a:rPr>
              <a:t>万国公法</a:t>
            </a:r>
            <a:r>
              <a:rPr lang="en-US" altLang="zh-CN" sz="2600" dirty="0" smtClean="0">
                <a:ea typeface="楷体_GB2312" pitchFamily="49" charset="-122"/>
              </a:rPr>
              <a:t>》</a:t>
            </a:r>
            <a:r>
              <a:rPr lang="zh-CN" altLang="en-US" sz="2600" dirty="0" smtClean="0">
                <a:ea typeface="楷体_GB2312" pitchFamily="49" charset="-122"/>
              </a:rPr>
              <a:t>，这是中国第一次比较完整地接触外国国际法学者的著作。</a:t>
            </a:r>
            <a:endParaRPr lang="en-US" altLang="zh-CN" sz="2600" dirty="0" smtClean="0">
              <a:ea typeface="楷体_GB2312" pitchFamily="49" charset="-122"/>
            </a:endParaRPr>
          </a:p>
          <a:p>
            <a:pPr eaLnBrk="1" hangingPunct="1">
              <a:lnSpc>
                <a:spcPct val="120000"/>
              </a:lnSpc>
            </a:pPr>
            <a:r>
              <a:rPr lang="zh-CN" altLang="en-US" sz="2600" dirty="0" smtClean="0">
                <a:ea typeface="楷体_GB2312" pitchFamily="49" charset="-122"/>
              </a:rPr>
              <a:t>清朝末年，日本使用的“国际法”一词传到中国，逐渐为中国所接受、使用。 </a:t>
            </a:r>
          </a:p>
        </p:txBody>
      </p:sp>
      <p:sp>
        <p:nvSpPr>
          <p:cNvPr id="18437"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6559C179-FBB3-4D22-B939-9F6049232F31}" type="slidenum">
              <a:rPr lang="en-US" altLang="zh-CN" sz="1400">
                <a:cs typeface="Arial" charset="0"/>
              </a:rPr>
              <a:pPr algn="r">
                <a:buClr>
                  <a:schemeClr val="tx1"/>
                </a:buClr>
              </a:pPr>
              <a:t>7</a:t>
            </a:fld>
            <a:endParaRPr lang="en-US" altLang="zh-CN" sz="1400">
              <a:cs typeface="Arial" charset="0"/>
            </a:endParaRPr>
          </a:p>
        </p:txBody>
      </p:sp>
      <p:pic>
        <p:nvPicPr>
          <p:cNvPr id="18438" name="图片 5" descr="丁韪良.jpg"/>
          <p:cNvPicPr>
            <a:picLocks noChangeAspect="1"/>
          </p:cNvPicPr>
          <p:nvPr/>
        </p:nvPicPr>
        <p:blipFill>
          <a:blip r:embed="rId4"/>
          <a:srcRect/>
          <a:stretch>
            <a:fillRect/>
          </a:stretch>
        </p:blipFill>
        <p:spPr bwMode="auto">
          <a:xfrm>
            <a:off x="1214438" y="1500188"/>
            <a:ext cx="1428750" cy="1857375"/>
          </a:xfrm>
          <a:prstGeom prst="rect">
            <a:avLst/>
          </a:prstGeom>
          <a:noFill/>
          <a:ln w="9525">
            <a:noFill/>
            <a:miter lim="800000"/>
            <a:headEnd/>
            <a:tailEnd/>
          </a:ln>
        </p:spPr>
      </p:pic>
      <p:pic>
        <p:nvPicPr>
          <p:cNvPr id="18439" name="图片 6" descr="万国公法.jpg"/>
          <p:cNvPicPr>
            <a:picLocks noChangeAspect="1"/>
          </p:cNvPicPr>
          <p:nvPr/>
        </p:nvPicPr>
        <p:blipFill>
          <a:blip r:embed="rId5"/>
          <a:srcRect/>
          <a:stretch>
            <a:fillRect/>
          </a:stretch>
        </p:blipFill>
        <p:spPr bwMode="auto">
          <a:xfrm>
            <a:off x="1214438" y="3786188"/>
            <a:ext cx="1428750" cy="19288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500"/>
                                        <p:tgtEl>
                                          <p:spTgt spid="153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500"/>
                                        <p:tgtEl>
                                          <p:spTgt spid="153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001323AD-E483-4FB0-AE70-1EF2DA092953}" type="slidenum">
              <a:rPr kumimoji="1" lang="zh-CN" altLang="en-US" sz="1400" smtClean="0">
                <a:latin typeface="Times New Roman" pitchFamily="18" charset="0"/>
                <a:ea typeface="宋体" pitchFamily="2" charset="-122"/>
                <a:cs typeface="Arial" charset="0"/>
              </a:rPr>
              <a:pPr>
                <a:buClr>
                  <a:schemeClr val="tx1"/>
                </a:buClr>
              </a:pPr>
              <a:t>8</a:t>
            </a:fld>
            <a:endParaRPr kumimoji="1" lang="en-US" altLang="zh-CN" sz="1400" smtClean="0">
              <a:latin typeface="Times New Roman" pitchFamily="18" charset="0"/>
              <a:ea typeface="宋体" pitchFamily="2" charset="-122"/>
              <a:cs typeface="Arial" charset="0"/>
            </a:endParaRPr>
          </a:p>
        </p:txBody>
      </p:sp>
      <p:sp>
        <p:nvSpPr>
          <p:cNvPr id="20483" name="Rectangle 2"/>
          <p:cNvSpPr>
            <a:spLocks noGrp="1" noChangeArrowheads="1"/>
          </p:cNvSpPr>
          <p:nvPr>
            <p:ph type="title" idx="4294967295"/>
          </p:nvPr>
        </p:nvSpPr>
        <p:spPr>
          <a:xfrm>
            <a:off x="1368425" y="611188"/>
            <a:ext cx="7775575" cy="684212"/>
          </a:xfrm>
        </p:spPr>
        <p:txBody>
          <a:bodyPr anchor="b">
            <a:normAutofit fontScale="90000"/>
          </a:bodyPr>
          <a:lstStyle/>
          <a:p>
            <a:pPr algn="ctr" eaLnBrk="1" hangingPunct="1"/>
            <a:r>
              <a:rPr lang="zh-CN" altLang="en-US" sz="5000" b="1" smtClean="0">
                <a:latin typeface="宋体" pitchFamily="2" charset="-122"/>
              </a:rPr>
              <a:t>国际法的特征 </a:t>
            </a:r>
          </a:p>
        </p:txBody>
      </p:sp>
      <p:sp>
        <p:nvSpPr>
          <p:cNvPr id="17411" name="Rectangle 3"/>
          <p:cNvSpPr>
            <a:spLocks noGrp="1" noChangeArrowheads="1"/>
          </p:cNvSpPr>
          <p:nvPr>
            <p:ph idx="4294967295"/>
          </p:nvPr>
        </p:nvSpPr>
        <p:spPr>
          <a:xfrm>
            <a:off x="1187624" y="1340768"/>
            <a:ext cx="7499176" cy="4724400"/>
          </a:xfrm>
        </p:spPr>
        <p:txBody>
          <a:bodyPr/>
          <a:lstStyle/>
          <a:p>
            <a:pPr marL="609600" indent="-609600" eaLnBrk="1" hangingPunct="1">
              <a:buFontTx/>
              <a:buAutoNum type="arabicPeriod"/>
            </a:pPr>
            <a:r>
              <a:rPr lang="zh-CN" altLang="zh-CN" sz="2600" dirty="0" smtClean="0"/>
              <a:t>国际法主体主要是</a:t>
            </a:r>
            <a:r>
              <a:rPr lang="zh-CN" altLang="zh-CN" sz="2600" b="1" u="sng" dirty="0" smtClean="0"/>
              <a:t>主权国家</a:t>
            </a:r>
            <a:r>
              <a:rPr lang="zh-CN" altLang="zh-CN" sz="2600" dirty="0" smtClean="0"/>
              <a:t>。政府间国际组织在一定的条件下和一定的范围内可以成为国际法主体。</a:t>
            </a:r>
            <a:endParaRPr lang="en-US" altLang="zh-CN" sz="2600" dirty="0" smtClean="0"/>
          </a:p>
          <a:p>
            <a:pPr marL="609600" indent="-609600" eaLnBrk="1" hangingPunct="1">
              <a:buFontTx/>
              <a:buAutoNum type="arabicPeriod"/>
            </a:pPr>
            <a:r>
              <a:rPr lang="zh-CN" altLang="zh-CN" sz="2600" dirty="0" smtClean="0"/>
              <a:t>国际法规范主要来源</a:t>
            </a:r>
            <a:r>
              <a:rPr lang="zh-CN" altLang="en-US" sz="2600" dirty="0" smtClean="0"/>
              <a:t>（渊源）</a:t>
            </a:r>
            <a:r>
              <a:rPr lang="zh-CN" altLang="zh-CN" sz="2600" dirty="0" smtClean="0"/>
              <a:t>于</a:t>
            </a:r>
            <a:r>
              <a:rPr lang="zh-CN" altLang="zh-CN" sz="2600" b="1" u="sng" dirty="0" smtClean="0"/>
              <a:t>国际条约、国际习惯和一般法律原则</a:t>
            </a:r>
            <a:r>
              <a:rPr lang="zh-CN" altLang="zh-CN" sz="2600" dirty="0" smtClean="0"/>
              <a:t>。</a:t>
            </a:r>
            <a:endParaRPr lang="en-US" altLang="zh-CN" sz="2600" dirty="0" smtClean="0"/>
          </a:p>
          <a:p>
            <a:pPr marL="609600" indent="-609600" eaLnBrk="1" hangingPunct="1">
              <a:buFontTx/>
              <a:buAutoNum type="arabicPeriod"/>
            </a:pPr>
            <a:r>
              <a:rPr lang="zh-CN" altLang="zh-CN" sz="2600" dirty="0" smtClean="0"/>
              <a:t>国际法的强制实施主要依靠</a:t>
            </a:r>
            <a:r>
              <a:rPr lang="zh-CN" altLang="zh-CN" sz="2600" b="1" u="sng" dirty="0" smtClean="0"/>
              <a:t>主权国家单独或集体行为</a:t>
            </a:r>
            <a:r>
              <a:rPr lang="zh-CN" altLang="zh-CN" sz="2600" dirty="0" smtClean="0"/>
              <a:t>。在特定的情况下，政府间国际组织也可以采取集体强制实施措施。</a:t>
            </a:r>
            <a:endParaRPr lang="en-US" altLang="zh-CN" sz="2600" dirty="0" smtClean="0"/>
          </a:p>
          <a:p>
            <a:pPr marL="609600" indent="-609600" eaLnBrk="1" hangingPunct="1">
              <a:buFontTx/>
              <a:buAutoNum type="arabicPeriod"/>
            </a:pPr>
            <a:r>
              <a:rPr lang="zh-CN" altLang="zh-CN" sz="2600" dirty="0" smtClean="0"/>
              <a:t>国际法的总体发展</a:t>
            </a:r>
            <a:r>
              <a:rPr lang="zh-CN" altLang="zh-CN" sz="2600" b="1" u="sng" dirty="0" smtClean="0"/>
              <a:t>受国际政治、国际经济等要素的制约</a:t>
            </a:r>
            <a:r>
              <a:rPr lang="zh-CN" altLang="zh-CN" sz="2600" dirty="0" smtClean="0"/>
              <a:t>。</a:t>
            </a:r>
          </a:p>
        </p:txBody>
      </p:sp>
      <p:sp>
        <p:nvSpPr>
          <p:cNvPr id="20485"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7DEDDDC4-C542-47AF-96A7-CC685D5A587B}" type="slidenum">
              <a:rPr lang="en-US" altLang="zh-CN" sz="1400">
                <a:cs typeface="Arial" charset="0"/>
              </a:rPr>
              <a:pPr algn="r">
                <a:buClr>
                  <a:schemeClr val="tx1"/>
                </a:buClr>
              </a:pPr>
              <a:t>8</a:t>
            </a:fld>
            <a:endParaRPr lang="en-US" altLang="zh-CN" sz="1400">
              <a:cs typeface="Arial"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a:xfrm>
            <a:off x="6553200" y="6245225"/>
            <a:ext cx="2133600" cy="476250"/>
          </a:xfrm>
          <a:noFill/>
          <a:ln>
            <a:miter lim="800000"/>
            <a:headEnd/>
            <a:tailEnd/>
          </a:ln>
        </p:spPr>
        <p:txBody>
          <a:bodyPr anchor="t"/>
          <a:lstStyle/>
          <a:p>
            <a:pPr>
              <a:buClr>
                <a:schemeClr val="tx1"/>
              </a:buClr>
            </a:pPr>
            <a:fld id="{3D5202DD-6E8E-45F5-9862-EA28661DAE94}" type="slidenum">
              <a:rPr kumimoji="1" lang="zh-CN" altLang="en-US" sz="1400" smtClean="0">
                <a:latin typeface="Times New Roman" pitchFamily="18" charset="0"/>
                <a:ea typeface="宋体" pitchFamily="2" charset="-122"/>
                <a:cs typeface="Arial" charset="0"/>
              </a:rPr>
              <a:pPr>
                <a:buClr>
                  <a:schemeClr val="tx1"/>
                </a:buClr>
              </a:pPr>
              <a:t>9</a:t>
            </a:fld>
            <a:endParaRPr kumimoji="1" lang="en-US" altLang="zh-CN" sz="1400" smtClean="0">
              <a:latin typeface="Times New Roman" pitchFamily="18" charset="0"/>
              <a:ea typeface="宋体" pitchFamily="2" charset="-122"/>
              <a:cs typeface="Arial" charset="0"/>
            </a:endParaRPr>
          </a:p>
        </p:txBody>
      </p:sp>
      <p:sp>
        <p:nvSpPr>
          <p:cNvPr id="21507" name="Rectangle 2"/>
          <p:cNvSpPr>
            <a:spLocks noGrp="1" noChangeArrowheads="1"/>
          </p:cNvSpPr>
          <p:nvPr>
            <p:ph type="title" idx="4294967295"/>
          </p:nvPr>
        </p:nvSpPr>
        <p:spPr>
          <a:xfrm>
            <a:off x="1368425" y="611188"/>
            <a:ext cx="7775575" cy="684212"/>
          </a:xfrm>
        </p:spPr>
        <p:txBody>
          <a:bodyPr anchor="b">
            <a:normAutofit fontScale="90000"/>
          </a:bodyPr>
          <a:lstStyle/>
          <a:p>
            <a:pPr algn="ctr" eaLnBrk="1" hangingPunct="1"/>
            <a:r>
              <a:rPr lang="zh-CN" altLang="en-US" sz="5000" b="1" smtClean="0">
                <a:latin typeface="宋体" pitchFamily="2" charset="-122"/>
              </a:rPr>
              <a:t>国际法的效力根据</a:t>
            </a:r>
            <a:r>
              <a:rPr lang="zh-CN" altLang="en-US" sz="5000" smtClean="0">
                <a:latin typeface="宋体" pitchFamily="2" charset="-122"/>
              </a:rPr>
              <a:t> </a:t>
            </a:r>
          </a:p>
        </p:txBody>
      </p:sp>
      <p:sp>
        <p:nvSpPr>
          <p:cNvPr id="18435" name="Rectangle 3"/>
          <p:cNvSpPr>
            <a:spLocks noGrp="1" noChangeArrowheads="1"/>
          </p:cNvSpPr>
          <p:nvPr>
            <p:ph idx="4294967295"/>
          </p:nvPr>
        </p:nvSpPr>
        <p:spPr>
          <a:xfrm>
            <a:off x="1475656" y="1484784"/>
            <a:ext cx="7318375" cy="4614862"/>
          </a:xfrm>
        </p:spPr>
        <p:txBody>
          <a:bodyPr/>
          <a:lstStyle/>
          <a:p>
            <a:pPr marL="457200" indent="-457200" algn="ctr" eaLnBrk="1" hangingPunct="1">
              <a:buFont typeface="Wingdings" pitchFamily="2" charset="2"/>
              <a:buNone/>
            </a:pPr>
            <a:r>
              <a:rPr lang="zh-CN" altLang="en-US" sz="3500" b="1" dirty="0" smtClean="0">
                <a:ea typeface="楷体_GB2312" pitchFamily="49" charset="-122"/>
              </a:rPr>
              <a:t>国际法不是法</a:t>
            </a:r>
            <a:r>
              <a:rPr lang="en-US" altLang="zh-CN" sz="3500" b="1" dirty="0" smtClean="0">
                <a:ea typeface="楷体_GB2312" pitchFamily="49" charset="-122"/>
              </a:rPr>
              <a:t>!</a:t>
            </a:r>
          </a:p>
          <a:p>
            <a:pPr marL="457200" indent="-457200" eaLnBrk="1" hangingPunct="1">
              <a:lnSpc>
                <a:spcPct val="150000"/>
              </a:lnSpc>
            </a:pPr>
            <a:r>
              <a:rPr lang="zh-CN" altLang="en-US" sz="2800" dirty="0" smtClean="0">
                <a:ea typeface="楷体_GB2312" pitchFamily="49" charset="-122"/>
              </a:rPr>
              <a:t>奥斯丁（</a:t>
            </a:r>
            <a:r>
              <a:rPr lang="en-US" altLang="zh-CN" sz="2800" dirty="0" smtClean="0">
                <a:ea typeface="楷体_GB2312" pitchFamily="49" charset="-122"/>
              </a:rPr>
              <a:t>Austin</a:t>
            </a:r>
            <a:r>
              <a:rPr lang="zh-CN" altLang="en-US" sz="2800" dirty="0" smtClean="0">
                <a:ea typeface="楷体_GB2312" pitchFamily="49" charset="-122"/>
              </a:rPr>
              <a:t>）</a:t>
            </a:r>
            <a:r>
              <a:rPr lang="en-US" altLang="zh-CN" sz="2800" dirty="0" smtClean="0">
                <a:ea typeface="楷体_GB2312" pitchFamily="49" charset="-122"/>
              </a:rPr>
              <a:t>,</a:t>
            </a:r>
            <a:r>
              <a:rPr lang="zh-CN" altLang="en-US" sz="2800" dirty="0" smtClean="0">
                <a:ea typeface="楷体_GB2312" pitchFamily="49" charset="-122"/>
              </a:rPr>
              <a:t>霍布斯（</a:t>
            </a:r>
            <a:r>
              <a:rPr lang="en-US" altLang="zh-CN" sz="2800" dirty="0" smtClean="0">
                <a:ea typeface="楷体_GB2312" pitchFamily="49" charset="-122"/>
              </a:rPr>
              <a:t>Hobbes</a:t>
            </a:r>
            <a:r>
              <a:rPr lang="zh-CN" altLang="en-US" sz="2800" dirty="0" smtClean="0">
                <a:ea typeface="楷体_GB2312" pitchFamily="49" charset="-122"/>
              </a:rPr>
              <a:t>），</a:t>
            </a:r>
          </a:p>
          <a:p>
            <a:pPr marL="457200" indent="-457200" eaLnBrk="1" hangingPunct="1">
              <a:lnSpc>
                <a:spcPct val="150000"/>
              </a:lnSpc>
              <a:buFont typeface="Wingdings" pitchFamily="2" charset="2"/>
              <a:buNone/>
            </a:pPr>
            <a:r>
              <a:rPr lang="zh-CN" altLang="en-US" sz="2800" dirty="0" smtClean="0">
                <a:ea typeface="楷体_GB2312" pitchFamily="49" charset="-122"/>
              </a:rPr>
              <a:t>    普芬道夫</a:t>
            </a:r>
            <a:r>
              <a:rPr lang="en-US" altLang="zh-CN" sz="2800" dirty="0" smtClean="0">
                <a:ea typeface="楷体_GB2312" pitchFamily="49" charset="-122"/>
              </a:rPr>
              <a:t>(</a:t>
            </a:r>
            <a:r>
              <a:rPr lang="en-US" altLang="zh-CN" sz="2800" dirty="0" err="1" smtClean="0">
                <a:ea typeface="楷体_GB2312" pitchFamily="49" charset="-122"/>
              </a:rPr>
              <a:t>Pufendorf</a:t>
            </a:r>
            <a:r>
              <a:rPr lang="en-US" altLang="zh-CN" sz="2800" dirty="0" smtClean="0">
                <a:ea typeface="楷体_GB2312" pitchFamily="49" charset="-122"/>
              </a:rPr>
              <a:t>)</a:t>
            </a:r>
            <a:r>
              <a:rPr lang="zh-CN" altLang="en-US" sz="2800" dirty="0" smtClean="0">
                <a:ea typeface="楷体_GB2312" pitchFamily="49" charset="-122"/>
              </a:rPr>
              <a:t>，边沁（</a:t>
            </a:r>
            <a:r>
              <a:rPr lang="en-US" altLang="zh-CN" sz="2800" dirty="0" smtClean="0">
                <a:ea typeface="楷体_GB2312" pitchFamily="49" charset="-122"/>
              </a:rPr>
              <a:t>Bentham</a:t>
            </a:r>
            <a:r>
              <a:rPr lang="zh-CN" altLang="en-US" sz="2800" dirty="0" smtClean="0">
                <a:ea typeface="楷体_GB2312" pitchFamily="49" charset="-122"/>
              </a:rPr>
              <a:t>）都怀疑。</a:t>
            </a:r>
          </a:p>
          <a:p>
            <a:pPr marL="457200" indent="-457200" eaLnBrk="1" hangingPunct="1">
              <a:lnSpc>
                <a:spcPct val="150000"/>
              </a:lnSpc>
            </a:pPr>
            <a:r>
              <a:rPr lang="zh-CN" altLang="en-US" sz="2800" dirty="0" smtClean="0">
                <a:ea typeface="楷体_GB2312" pitchFamily="49" charset="-122"/>
              </a:rPr>
              <a:t> 理由是：国际法没有最高立法当局，所以只是实在的道德（</a:t>
            </a:r>
            <a:r>
              <a:rPr lang="en-US" altLang="zh-CN" sz="2800" dirty="0" smtClean="0">
                <a:ea typeface="楷体_GB2312" pitchFamily="49" charset="-122"/>
              </a:rPr>
              <a:t>positive morality</a:t>
            </a:r>
            <a:r>
              <a:rPr lang="zh-CN" altLang="en-US" sz="2800" dirty="0" smtClean="0">
                <a:ea typeface="楷体_GB2312" pitchFamily="49" charset="-122"/>
              </a:rPr>
              <a:t>）。</a:t>
            </a:r>
            <a:endParaRPr lang="zh-CN" altLang="en-US" sz="2800" dirty="0" smtClean="0"/>
          </a:p>
        </p:txBody>
      </p:sp>
      <p:sp>
        <p:nvSpPr>
          <p:cNvPr id="21509" name="灯片编号占位符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buClr>
                <a:schemeClr val="tx1"/>
              </a:buClr>
            </a:pPr>
            <a:fld id="{B9A6EFE4-52EA-4E0D-A698-4863CE813545}" type="slidenum">
              <a:rPr lang="en-US" altLang="zh-CN" sz="1400">
                <a:cs typeface="Arial" charset="0"/>
              </a:rPr>
              <a:pPr algn="r">
                <a:buClr>
                  <a:schemeClr val="tx1"/>
                </a:buClr>
              </a:pPr>
              <a:t>9</a:t>
            </a:fld>
            <a:endParaRPr lang="en-US" altLang="zh-CN" sz="1400">
              <a:cs typeface="Arial"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left)">
                                      <p:cBhvr>
                                        <p:cTn id="2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Y">
      <a:majorFont>
        <a:latin typeface="Arial Narrow"/>
        <a:ea typeface="微软雅黑"/>
        <a:cs typeface=""/>
      </a:majorFont>
      <a:minorFont>
        <a:latin typeface="Arial Narrow"/>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国际法模版13 </Template>
  <TotalTime>103</TotalTime>
  <Words>1290</Words>
  <Application>Microsoft Office PowerPoint</Application>
  <PresentationFormat>全屏显示(4:3)</PresentationFormat>
  <Paragraphs>160</Paragraphs>
  <Slides>25</Slides>
  <Notes>21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第一章   国际法的性质、历史和 理论学说</vt:lpstr>
      <vt:lpstr>第一章  国际法的性质、历史和理论学说</vt:lpstr>
      <vt:lpstr>国际法的概念</vt:lpstr>
      <vt:lpstr>国际法的概念</vt:lpstr>
      <vt:lpstr>国际法的概念</vt:lpstr>
      <vt:lpstr>国际法的概念</vt:lpstr>
      <vt:lpstr>“国际法”一词传到在中国</vt:lpstr>
      <vt:lpstr>国际法的特征 </vt:lpstr>
      <vt:lpstr>国际法的效力根据 </vt:lpstr>
      <vt:lpstr>国际法的效力根据 </vt:lpstr>
      <vt:lpstr>国际法的历史</vt:lpstr>
      <vt:lpstr>国际法的历史</vt:lpstr>
      <vt:lpstr>国际法的历史</vt:lpstr>
      <vt:lpstr>1648年威斯特伐利亚和会后的欧洲</vt:lpstr>
      <vt:lpstr>国际法的历史</vt:lpstr>
      <vt:lpstr>国际法的历史</vt:lpstr>
      <vt:lpstr>国际法的历史</vt:lpstr>
      <vt:lpstr>国际法的历史</vt:lpstr>
      <vt:lpstr>中国与国际法 </vt:lpstr>
      <vt:lpstr>中国与国际法</vt:lpstr>
      <vt:lpstr>中国与国际法</vt:lpstr>
      <vt:lpstr>中国与国际法</vt:lpstr>
      <vt:lpstr>新中国与国际法</vt:lpstr>
      <vt:lpstr>国际法的学说</vt:lpstr>
      <vt:lpstr>谢 谢！</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国际法的性质、历史和理论学说</dc:title>
  <dc:creator>SY</dc:creator>
  <cp:lastModifiedBy>SY PKU-Law</cp:lastModifiedBy>
  <cp:revision>23</cp:revision>
  <dcterms:created xsi:type="dcterms:W3CDTF">2014-03-05T12:41:49Z</dcterms:created>
  <dcterms:modified xsi:type="dcterms:W3CDTF">2014-09-25T03:39:22Z</dcterms:modified>
</cp:coreProperties>
</file>